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913" r:id="rId2"/>
    <p:sldMasterId id="2147483934" r:id="rId3"/>
    <p:sldMasterId id="2147483940" r:id="rId4"/>
    <p:sldMasterId id="2147483954" r:id="rId5"/>
  </p:sldMasterIdLst>
  <p:notesMasterIdLst>
    <p:notesMasterId r:id="rId82"/>
  </p:notesMasterIdLst>
  <p:handoutMasterIdLst>
    <p:handoutMasterId r:id="rId83"/>
  </p:handoutMasterIdLst>
  <p:sldIdLst>
    <p:sldId id="877" r:id="rId6"/>
    <p:sldId id="876" r:id="rId7"/>
    <p:sldId id="885" r:id="rId8"/>
    <p:sldId id="914" r:id="rId9"/>
    <p:sldId id="917" r:id="rId10"/>
    <p:sldId id="915" r:id="rId11"/>
    <p:sldId id="315" r:id="rId12"/>
    <p:sldId id="285" r:id="rId13"/>
    <p:sldId id="286" r:id="rId14"/>
    <p:sldId id="325" r:id="rId15"/>
    <p:sldId id="390" r:id="rId16"/>
    <p:sldId id="287" r:id="rId17"/>
    <p:sldId id="301" r:id="rId18"/>
    <p:sldId id="384" r:id="rId19"/>
    <p:sldId id="291" r:id="rId20"/>
    <p:sldId id="387" r:id="rId21"/>
    <p:sldId id="923" r:id="rId22"/>
    <p:sldId id="303" r:id="rId23"/>
    <p:sldId id="305" r:id="rId24"/>
    <p:sldId id="345" r:id="rId25"/>
    <p:sldId id="924" r:id="rId26"/>
    <p:sldId id="346" r:id="rId27"/>
    <p:sldId id="347" r:id="rId28"/>
    <p:sldId id="334" r:id="rId29"/>
    <p:sldId id="925" r:id="rId30"/>
    <p:sldId id="335" r:id="rId31"/>
    <p:sldId id="336" r:id="rId32"/>
    <p:sldId id="326" r:id="rId33"/>
    <p:sldId id="934" r:id="rId34"/>
    <p:sldId id="331" r:id="rId35"/>
    <p:sldId id="293" r:id="rId36"/>
    <p:sldId id="330" r:id="rId37"/>
    <p:sldId id="298" r:id="rId38"/>
    <p:sldId id="386" r:id="rId39"/>
    <p:sldId id="920" r:id="rId40"/>
    <p:sldId id="922" r:id="rId41"/>
    <p:sldId id="327" r:id="rId42"/>
    <p:sldId id="338" r:id="rId43"/>
    <p:sldId id="344" r:id="rId44"/>
    <p:sldId id="918" r:id="rId45"/>
    <p:sldId id="926" r:id="rId46"/>
    <p:sldId id="921" r:id="rId47"/>
    <p:sldId id="927" r:id="rId48"/>
    <p:sldId id="919" r:id="rId49"/>
    <p:sldId id="928" r:id="rId50"/>
    <p:sldId id="339" r:id="rId51"/>
    <p:sldId id="340" r:id="rId52"/>
    <p:sldId id="379" r:id="rId53"/>
    <p:sldId id="350" r:id="rId54"/>
    <p:sldId id="388" r:id="rId55"/>
    <p:sldId id="302" r:id="rId56"/>
    <p:sldId id="929" r:id="rId57"/>
    <p:sldId id="351" r:id="rId58"/>
    <p:sldId id="352" r:id="rId59"/>
    <p:sldId id="356" r:id="rId60"/>
    <p:sldId id="355" r:id="rId61"/>
    <p:sldId id="930" r:id="rId62"/>
    <p:sldId id="357" r:id="rId63"/>
    <p:sldId id="358" r:id="rId64"/>
    <p:sldId id="359" r:id="rId65"/>
    <p:sldId id="931" r:id="rId66"/>
    <p:sldId id="361" r:id="rId67"/>
    <p:sldId id="362" r:id="rId68"/>
    <p:sldId id="363" r:id="rId69"/>
    <p:sldId id="389" r:id="rId70"/>
    <p:sldId id="932" r:id="rId71"/>
    <p:sldId id="367" r:id="rId72"/>
    <p:sldId id="364" r:id="rId73"/>
    <p:sldId id="365" r:id="rId74"/>
    <p:sldId id="371" r:id="rId75"/>
    <p:sldId id="296" r:id="rId76"/>
    <p:sldId id="916" r:id="rId77"/>
    <p:sldId id="372" r:id="rId78"/>
    <p:sldId id="373" r:id="rId79"/>
    <p:sldId id="935" r:id="rId80"/>
    <p:sldId id="863" r:id="rId81"/>
  </p:sldIdLst>
  <p:sldSz cx="12188825" cy="6858000"/>
  <p:notesSz cx="7010400" cy="9296400"/>
  <p:defaultTex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p15:guide id="1" orient="horz" pos="1449">
          <p15:clr>
            <a:srgbClr val="A4A3A4"/>
          </p15:clr>
        </p15:guide>
        <p15:guide id="2" orient="horz" pos="4270">
          <p15:clr>
            <a:srgbClr val="A4A3A4"/>
          </p15:clr>
        </p15:guide>
        <p15:guide id="3" orient="horz" pos="3379">
          <p15:clr>
            <a:srgbClr val="A4A3A4"/>
          </p15:clr>
        </p15:guide>
        <p15:guide id="4" orient="horz" pos="536">
          <p15:clr>
            <a:srgbClr val="A4A3A4"/>
          </p15:clr>
        </p15:guide>
        <p15:guide id="5" orient="horz" pos="2476">
          <p15:clr>
            <a:srgbClr val="A4A3A4"/>
          </p15:clr>
        </p15:guide>
        <p15:guide id="6" orient="horz" pos="4202">
          <p15:clr>
            <a:srgbClr val="A4A3A4"/>
          </p15:clr>
        </p15:guide>
        <p15:guide id="7" pos="369">
          <p15:clr>
            <a:srgbClr val="A4A3A4"/>
          </p15:clr>
        </p15:guide>
        <p15:guide id="8" pos="2367">
          <p15:clr>
            <a:srgbClr val="A4A3A4"/>
          </p15:clr>
        </p15:guide>
        <p15:guide id="9" pos="3388">
          <p15:clr>
            <a:srgbClr val="A4A3A4"/>
          </p15:clr>
        </p15:guide>
        <p15:guide id="10" orient="horz" pos="136">
          <p15:clr>
            <a:srgbClr val="A4A3A4"/>
          </p15:clr>
        </p15:guide>
        <p15:guide id="11" orient="horz" pos="620">
          <p15:clr>
            <a:srgbClr val="A4A3A4"/>
          </p15:clr>
        </p15:guide>
        <p15:guide id="12" orient="horz" pos="397">
          <p15:clr>
            <a:srgbClr val="A4A3A4"/>
          </p15:clr>
        </p15:guide>
        <p15:guide id="13" pos="5174">
          <p15:clr>
            <a:srgbClr val="A4A3A4"/>
          </p15:clr>
        </p15:guide>
        <p15:guide id="14" pos="3860">
          <p15:clr>
            <a:srgbClr val="A4A3A4"/>
          </p15:clr>
        </p15:guide>
        <p15:guide id="15" pos="6919">
          <p15:clr>
            <a:srgbClr val="A4A3A4"/>
          </p15:clr>
        </p15:guide>
        <p15:guide id="16" pos="7215">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chel Peak" initials="" lastIdx="8" clrIdx="0"/>
  <p:cmAuthor id="1" name="Shay Barak" initials="SB"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8BC5"/>
    <a:srgbClr val="D51067"/>
    <a:srgbClr val="4D4D4F"/>
    <a:srgbClr val="920053"/>
    <a:srgbClr val="000000"/>
    <a:srgbClr val="57CBFF"/>
    <a:srgbClr val="85CA3A"/>
    <a:srgbClr val="4A8DF0"/>
    <a:srgbClr val="FE94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62" autoAdjust="0"/>
    <p:restoredTop sz="45336" autoAdjust="0"/>
  </p:normalViewPr>
  <p:slideViewPr>
    <p:cSldViewPr snapToGrid="0" snapToObjects="1">
      <p:cViewPr varScale="1">
        <p:scale>
          <a:sx n="39" d="100"/>
          <a:sy n="39" d="100"/>
        </p:scale>
        <p:origin x="2107" y="38"/>
      </p:cViewPr>
      <p:guideLst>
        <p:guide orient="horz" pos="1449"/>
        <p:guide orient="horz" pos="4270"/>
        <p:guide orient="horz" pos="3379"/>
        <p:guide orient="horz" pos="536"/>
        <p:guide orient="horz" pos="2476"/>
        <p:guide orient="horz" pos="4202"/>
        <p:guide pos="369"/>
        <p:guide pos="2367"/>
        <p:guide pos="3388"/>
        <p:guide orient="horz" pos="136"/>
        <p:guide orient="horz" pos="620"/>
        <p:guide orient="horz" pos="397"/>
        <p:guide pos="5174"/>
        <p:guide pos="3860"/>
        <p:guide pos="6919"/>
        <p:guide pos="7215"/>
      </p:guideLst>
    </p:cSldViewPr>
  </p:slideViewPr>
  <p:outlineViewPr>
    <p:cViewPr>
      <p:scale>
        <a:sx n="33" d="100"/>
        <a:sy n="33" d="100"/>
      </p:scale>
      <p:origin x="0" y="-9186"/>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79" d="100"/>
          <a:sy n="79" d="100"/>
        </p:scale>
        <p:origin x="-2904" y="-67"/>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54A2399-B892-45F0-82BB-FD8C95A65D36}" type="datetimeFigureOut">
              <a:rPr lang="en-US" smtClean="0">
                <a:latin typeface="Arial" panose="020B0604020202020204" pitchFamily="34" charset="0"/>
              </a:rPr>
              <a:t>8/2/2021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D8DE283-2FFE-4E79-86B3-19981A050BF6}"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596877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spcBef>
                <a:spcPct val="0"/>
              </a:spcBef>
              <a:buClrTx/>
              <a:buSzTx/>
              <a:buFontTx/>
              <a:buNone/>
              <a:defRPr sz="1200">
                <a:latin typeface="Arial" charset="0"/>
              </a:defRPr>
            </a:lvl1pPr>
          </a:lstStyle>
          <a:p>
            <a:endParaRPr lang="en-US" dirty="0"/>
          </a:p>
        </p:txBody>
      </p:sp>
      <p:sp>
        <p:nvSpPr>
          <p:cNvPr id="15364" name="Rectangle 4"/>
          <p:cNvSpPr>
            <a:spLocks noGrp="1" noRot="1" noChangeAspect="1" noChangeArrowheads="1" noTextEdit="1"/>
          </p:cNvSpPr>
          <p:nvPr>
            <p:ph type="sldImg" idx="2"/>
          </p:nvPr>
        </p:nvSpPr>
        <p:spPr bwMode="auto">
          <a:xfrm>
            <a:off x="407988" y="696913"/>
            <a:ext cx="6194425"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365"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spcBef>
                <a:spcPct val="0"/>
              </a:spcBef>
              <a:buClrTx/>
              <a:buSzTx/>
              <a:buFontTx/>
              <a:buNone/>
              <a:defRPr sz="1200">
                <a:latin typeface="Arial" charset="0"/>
              </a:defRPr>
            </a:lvl1pPr>
          </a:lstStyle>
          <a:p>
            <a:endParaRPr lang="en-US" dirty="0"/>
          </a:p>
        </p:txBody>
      </p:sp>
      <p:sp>
        <p:nvSpPr>
          <p:cNvPr id="15367"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spcBef>
                <a:spcPct val="0"/>
              </a:spcBef>
              <a:buClrTx/>
              <a:buSzTx/>
              <a:buFontTx/>
              <a:buNone/>
              <a:defRPr sz="1200">
                <a:latin typeface="Arial" charset="0"/>
              </a:defRPr>
            </a:lvl1pPr>
          </a:lstStyle>
          <a:p>
            <a:fld id="{3EEE9B47-791B-47F7-AE03-C0D580CA0B67}" type="slidenum">
              <a:rPr lang="en-US"/>
              <a:pPr/>
              <a:t>‹#›</a:t>
            </a:fld>
            <a:endParaRPr lang="en-US" dirty="0"/>
          </a:p>
        </p:txBody>
      </p:sp>
    </p:spTree>
    <p:extLst>
      <p:ext uri="{BB962C8B-B14F-4D97-AF65-F5344CB8AC3E}">
        <p14:creationId xmlns:p14="http://schemas.microsoft.com/office/powerpoint/2010/main" val="173881603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Arial" charset="0"/>
        <a:ea typeface="+mn-ea"/>
        <a:cs typeface="+mn-cs"/>
      </a:defRPr>
    </a:lvl1pPr>
    <a:lvl2pPr marL="609493" algn="l" rtl="0" fontAlgn="base">
      <a:spcBef>
        <a:spcPct val="30000"/>
      </a:spcBef>
      <a:spcAft>
        <a:spcPct val="0"/>
      </a:spcAft>
      <a:defRPr sz="1600" kern="1200">
        <a:solidFill>
          <a:schemeClr val="tx1"/>
        </a:solidFill>
        <a:latin typeface="Arial" charset="0"/>
        <a:ea typeface="+mn-ea"/>
        <a:cs typeface="+mn-cs"/>
      </a:defRPr>
    </a:lvl2pPr>
    <a:lvl3pPr marL="1218987" algn="l" rtl="0" fontAlgn="base">
      <a:spcBef>
        <a:spcPct val="30000"/>
      </a:spcBef>
      <a:spcAft>
        <a:spcPct val="0"/>
      </a:spcAft>
      <a:defRPr sz="1600" kern="1200">
        <a:solidFill>
          <a:schemeClr val="tx1"/>
        </a:solidFill>
        <a:latin typeface="Arial" charset="0"/>
        <a:ea typeface="+mn-ea"/>
        <a:cs typeface="+mn-cs"/>
      </a:defRPr>
    </a:lvl3pPr>
    <a:lvl4pPr marL="1828480" algn="l" rtl="0" fontAlgn="base">
      <a:spcBef>
        <a:spcPct val="30000"/>
      </a:spcBef>
      <a:spcAft>
        <a:spcPct val="0"/>
      </a:spcAft>
      <a:defRPr sz="1600" kern="1200">
        <a:solidFill>
          <a:schemeClr val="tx1"/>
        </a:solidFill>
        <a:latin typeface="Arial" charset="0"/>
        <a:ea typeface="+mn-ea"/>
        <a:cs typeface="+mn-cs"/>
      </a:defRPr>
    </a:lvl4pPr>
    <a:lvl5pPr marL="2437973" algn="l" rtl="0" fontAlgn="base">
      <a:spcBef>
        <a:spcPct val="30000"/>
      </a:spcBef>
      <a:spcAft>
        <a:spcPct val="0"/>
      </a:spcAft>
      <a:defRPr sz="1600" kern="1200">
        <a:solidFill>
          <a:schemeClr val="tx1"/>
        </a:solidFill>
        <a:latin typeface="Arial"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log.checkpoint.com/2016/11/24/imagegate-check-point-uncovers-new-method-distributing-malware-imag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1726866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1AA43-5B63-4715-9305-928FCEC0FB3B}" type="slidenum">
              <a:rPr lang="en-US" smtClean="0"/>
              <a:t>51</a:t>
            </a:fld>
            <a:endParaRPr lang="en-US"/>
          </a:p>
        </p:txBody>
      </p:sp>
    </p:spTree>
    <p:extLst>
      <p:ext uri="{BB962C8B-B14F-4D97-AF65-F5344CB8AC3E}">
        <p14:creationId xmlns:p14="http://schemas.microsoft.com/office/powerpoint/2010/main" val="2407457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dirty="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101979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2574637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EE9B47-791B-47F7-AE03-C0D580CA0B67}" type="slidenum">
              <a:rPr kumimoji="0" lang="en-US" sz="1200" b="0" i="0" u="none" strike="noStrike" kern="1200" cap="none" spc="0" normalizeH="0" baseline="0" noProof="0" smtClean="0">
                <a:ln>
                  <a:noFill/>
                </a:ln>
                <a:solidFill>
                  <a:srgbClr val="4D4D4F"/>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srgbClr val="4D4D4F"/>
              </a:solidFill>
              <a:effectLst/>
              <a:uLnTx/>
              <a:uFillTx/>
              <a:latin typeface="Arial" charset="0"/>
              <a:ea typeface="+mn-ea"/>
              <a:cs typeface="+mn-cs"/>
            </a:endParaRPr>
          </a:p>
        </p:txBody>
      </p:sp>
    </p:spTree>
    <p:extLst>
      <p:ext uri="{BB962C8B-B14F-4D97-AF65-F5344CB8AC3E}">
        <p14:creationId xmlns:p14="http://schemas.microsoft.com/office/powerpoint/2010/main" val="204113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600" dirty="0">
                <a:solidFill>
                  <a:srgbClr val="FFFFFF"/>
                </a:solidFill>
                <a:hlinkClick r:id="rId3">
                  <a:extLst>
                    <a:ext uri="{A12FA001-AC4F-418D-AE19-62706E023703}">
                      <ahyp:hlinkClr xmlns:ahyp="http://schemas.microsoft.com/office/drawing/2018/hyperlinkcolor" val="tx"/>
                    </a:ext>
                  </a:extLst>
                </a:hlinkClick>
              </a:rPr>
              <a:t>https://blog.checkpoint.com/2016/11/24/imagegate-check-point-uncovers-new-method-distributing-malware-images/</a:t>
            </a:r>
            <a:endParaRPr lang="en-US" sz="1600" dirty="0">
              <a:solidFill>
                <a:srgbClr val="FFFFFF"/>
              </a:solidFill>
            </a:endParaRPr>
          </a:p>
          <a:p>
            <a:endParaRPr lang="en-US" dirty="0"/>
          </a:p>
        </p:txBody>
      </p:sp>
      <p:sp>
        <p:nvSpPr>
          <p:cNvPr id="4" name="Slide Number Placeholder 3"/>
          <p:cNvSpPr>
            <a:spLocks noGrp="1"/>
          </p:cNvSpPr>
          <p:nvPr>
            <p:ph type="sldNum" sz="quarter" idx="5"/>
          </p:nvPr>
        </p:nvSpPr>
        <p:spPr/>
        <p:txBody>
          <a:bodyPr/>
          <a:lstStyle/>
          <a:p>
            <a:fld id="{3EEE9B47-791B-47F7-AE03-C0D580CA0B67}" type="slidenum">
              <a:rPr lang="en-US" smtClean="0"/>
              <a:pPr/>
              <a:t>8</a:t>
            </a:fld>
            <a:endParaRPr lang="en-US" dirty="0"/>
          </a:p>
        </p:txBody>
      </p:sp>
    </p:spTree>
    <p:extLst>
      <p:ext uri="{BB962C8B-B14F-4D97-AF65-F5344CB8AC3E}">
        <p14:creationId xmlns:p14="http://schemas.microsoft.com/office/powerpoint/2010/main" val="617289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t>
            </a:r>
          </a:p>
        </p:txBody>
      </p:sp>
      <p:sp>
        <p:nvSpPr>
          <p:cNvPr id="4" name="Slide Number Placeholder 3"/>
          <p:cNvSpPr>
            <a:spLocks noGrp="1"/>
          </p:cNvSpPr>
          <p:nvPr>
            <p:ph type="sldNum" sz="quarter" idx="5"/>
          </p:nvPr>
        </p:nvSpPr>
        <p:spPr/>
        <p:txBody>
          <a:bodyPr/>
          <a:lstStyle/>
          <a:p>
            <a:fld id="{3EEE9B47-791B-47F7-AE03-C0D580CA0B67}" type="slidenum">
              <a:rPr lang="en-US" smtClean="0"/>
              <a:pPr/>
              <a:t>17</a:t>
            </a:fld>
            <a:endParaRPr lang="en-US" dirty="0"/>
          </a:p>
        </p:txBody>
      </p:sp>
    </p:spTree>
    <p:extLst>
      <p:ext uri="{BB962C8B-B14F-4D97-AF65-F5344CB8AC3E}">
        <p14:creationId xmlns:p14="http://schemas.microsoft.com/office/powerpoint/2010/main" val="3985898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1AA43-5B63-4715-9305-928FCEC0FB3B}" type="slidenum">
              <a:rPr lang="en-US" smtClean="0"/>
              <a:t>19</a:t>
            </a:fld>
            <a:endParaRPr lang="en-US"/>
          </a:p>
        </p:txBody>
      </p:sp>
    </p:spTree>
    <p:extLst>
      <p:ext uri="{BB962C8B-B14F-4D97-AF65-F5344CB8AC3E}">
        <p14:creationId xmlns:p14="http://schemas.microsoft.com/office/powerpoint/2010/main" val="76857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class Person</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public $name = '';</a:t>
            </a:r>
          </a:p>
          <a:p>
            <a:r>
              <a:rPr lang="en-US" sz="1200" kern="1200" dirty="0">
                <a:solidFill>
                  <a:schemeClr val="tx1"/>
                </a:solidFill>
                <a:effectLst/>
                <a:latin typeface="+mn-lt"/>
                <a:ea typeface="+mn-ea"/>
                <a:cs typeface="+mn-cs"/>
              </a:rPr>
              <a:t>    public $age = 0;</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public function __</a:t>
            </a:r>
            <a:r>
              <a:rPr lang="en-US" sz="1200" kern="1200" dirty="0" err="1">
                <a:solidFill>
                  <a:schemeClr val="tx1"/>
                </a:solidFill>
                <a:effectLst/>
                <a:latin typeface="+mn-lt"/>
                <a:ea typeface="+mn-ea"/>
                <a:cs typeface="+mn-cs"/>
              </a:rPr>
              <a:t>toString</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return "Name: " . $this-&gt;name . "&lt;</a:t>
            </a:r>
            <a:r>
              <a:rPr lang="en-US" sz="1200" kern="1200" dirty="0" err="1">
                <a:solidFill>
                  <a:schemeClr val="tx1"/>
                </a:solidFill>
                <a:effectLst/>
                <a:latin typeface="+mn-lt"/>
                <a:ea typeface="+mn-ea"/>
                <a:cs typeface="+mn-cs"/>
              </a:rPr>
              <a:t>br</a:t>
            </a:r>
            <a:r>
              <a:rPr lang="en-US" sz="1200" kern="1200" dirty="0">
                <a:solidFill>
                  <a:schemeClr val="tx1"/>
                </a:solidFill>
                <a:effectLst/>
                <a:latin typeface="+mn-lt"/>
                <a:ea typeface="+mn-ea"/>
                <a:cs typeface="+mn-cs"/>
              </a:rPr>
              <a:t>&gt;Age: " . $this-&gt;age;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 = new Person();</a:t>
            </a:r>
          </a:p>
          <a:p>
            <a:r>
              <a:rPr lang="en-US" sz="1200" kern="1200" dirty="0">
                <a:solidFill>
                  <a:schemeClr val="tx1"/>
                </a:solidFill>
                <a:effectLst/>
                <a:latin typeface="+mn-lt"/>
                <a:ea typeface="+mn-ea"/>
                <a:cs typeface="+mn-cs"/>
              </a:rPr>
              <a:t>$p-&gt;name="roman";</a:t>
            </a:r>
          </a:p>
          <a:p>
            <a:r>
              <a:rPr lang="en-US" sz="1200" kern="1200" dirty="0">
                <a:solidFill>
                  <a:schemeClr val="tx1"/>
                </a:solidFill>
                <a:effectLst/>
                <a:latin typeface="+mn-lt"/>
                <a:ea typeface="+mn-ea"/>
                <a:cs typeface="+mn-cs"/>
              </a:rPr>
              <a:t>$p-&gt;age=28;</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echo serialize($p);</a:t>
            </a:r>
          </a:p>
          <a:p>
            <a:endParaRPr lang="en-US" dirty="0"/>
          </a:p>
        </p:txBody>
      </p:sp>
      <p:sp>
        <p:nvSpPr>
          <p:cNvPr id="4" name="Slide Number Placeholder 3"/>
          <p:cNvSpPr>
            <a:spLocks noGrp="1"/>
          </p:cNvSpPr>
          <p:nvPr>
            <p:ph type="sldNum" sz="quarter" idx="10"/>
          </p:nvPr>
        </p:nvSpPr>
        <p:spPr/>
        <p:txBody>
          <a:bodyPr/>
          <a:lstStyle/>
          <a:p>
            <a:fld id="{2551AA43-5B63-4715-9305-928FCEC0FB3B}" type="slidenum">
              <a:rPr lang="en-US" smtClean="0"/>
              <a:t>24</a:t>
            </a:fld>
            <a:endParaRPr lang="en-US"/>
          </a:p>
        </p:txBody>
      </p:sp>
    </p:spTree>
    <p:extLst>
      <p:ext uri="{BB962C8B-B14F-4D97-AF65-F5344CB8AC3E}">
        <p14:creationId xmlns:p14="http://schemas.microsoft.com/office/powerpoint/2010/main" val="260550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1AA43-5B63-4715-9305-928FCEC0FB3B}" type="slidenum">
              <a:rPr lang="en-US" smtClean="0"/>
              <a:t>37</a:t>
            </a:fld>
            <a:endParaRPr lang="en-US"/>
          </a:p>
        </p:txBody>
      </p:sp>
    </p:spTree>
    <p:extLst>
      <p:ext uri="{BB962C8B-B14F-4D97-AF65-F5344CB8AC3E}">
        <p14:creationId xmlns:p14="http://schemas.microsoft.com/office/powerpoint/2010/main" val="954208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4.xml"/><Relationship Id="rId5" Type="http://schemas.openxmlformats.org/officeDocument/2006/relationships/image" Target="../media/image19.emf"/><Relationship Id="rId4" Type="http://schemas.openxmlformats.org/officeDocument/2006/relationships/image" Target="../media/image18.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grpSp>
        <p:nvGrpSpPr>
          <p:cNvPr id="16" name="Group 15"/>
          <p:cNvGrpSpPr/>
          <p:nvPr userDrawn="1"/>
        </p:nvGrpSpPr>
        <p:grpSpPr>
          <a:xfrm>
            <a:off x="0" y="-2263"/>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46000">
                  <a:schemeClr val="bg1">
                    <a:alpha val="0"/>
                  </a:schemeClr>
                </a:gs>
                <a:gs pos="100000">
                  <a:schemeClr val="bg1">
                    <a:alpha val="68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3" name="Picture 2"/>
            <p:cNvPicPr>
              <a:picLocks noChangeAspect="1"/>
            </p:cNvPicPr>
            <p:nvPr userDrawn="1"/>
          </p:nvPicPr>
          <p:blipFill>
            <a:blip r:embed="rId3"/>
            <a:stretch>
              <a:fillRect/>
            </a:stretch>
          </p:blipFill>
          <p:spPr>
            <a:xfrm>
              <a:off x="1187217" y="739109"/>
              <a:ext cx="2768536" cy="468876"/>
            </a:xfrm>
            <a:prstGeom prst="rect">
              <a:avLst/>
            </a:prstGeom>
          </p:spPr>
        </p:pic>
      </p:grpSp>
      <p:sp>
        <p:nvSpPr>
          <p:cNvPr id="4" name="Footer Placeholder 3"/>
          <p:cNvSpPr>
            <a:spLocks noGrp="1"/>
          </p:cNvSpPr>
          <p:nvPr userDrawn="1">
            <p:ph type="ftr" sz="quarter" idx="11"/>
          </p:nvPr>
        </p:nvSpPr>
        <p:spPr/>
        <p:txBody>
          <a:bodyPr/>
          <a:lstStyle/>
          <a:p>
            <a:r>
              <a:rPr lang="en-US"/>
              <a:t> [Internal Use] for Check Point employees​</a:t>
            </a:r>
            <a:endParaRPr lang="en-US" dirty="0"/>
          </a:p>
        </p:txBody>
      </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a:xfrm>
            <a:off x="-3048000" y="6356350"/>
            <a:ext cx="2843213" cy="365125"/>
          </a:xfrm>
        </p:spPr>
        <p:txBody>
          <a:bodyPr/>
          <a:lstStyle/>
          <a:p>
            <a:fld id="{603289AC-4C12-4E6D-B39B-A4756814FEEC}" type="datetimeFigureOut">
              <a:rPr lang="en-US" smtClean="0"/>
              <a:t>8/2/2021</a:t>
            </a:fld>
            <a:endParaRPr lang="en-US"/>
          </a:p>
        </p:txBody>
      </p:sp>
    </p:spTree>
    <p:extLst>
      <p:ext uri="{BB962C8B-B14F-4D97-AF65-F5344CB8AC3E}">
        <p14:creationId xmlns:p14="http://schemas.microsoft.com/office/powerpoint/2010/main" val="1930191448"/>
      </p:ext>
    </p:extLst>
  </p:cSld>
  <p:clrMapOvr>
    <a:masterClrMapping/>
  </p:clrMapOvr>
  <p:transition>
    <p:fade/>
  </p:transition>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[Internal Use] for Check Point employees​</a:t>
            </a:r>
            <a:endParaRPr lang="en-US" dirty="0"/>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a:t>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Edit Master text styles</a:t>
            </a:r>
          </a:p>
          <a:p>
            <a:pPr lvl="1"/>
            <a:r>
              <a:rPr lang="en-US"/>
              <a:t>Second level</a:t>
            </a:r>
          </a:p>
        </p:txBody>
      </p:sp>
      <p:sp>
        <p:nvSpPr>
          <p:cNvPr id="2" name="Date Placeholder 1"/>
          <p:cNvSpPr>
            <a:spLocks noGrp="1"/>
          </p:cNvSpPr>
          <p:nvPr>
            <p:ph type="dt" sz="half" idx="17"/>
          </p:nvPr>
        </p:nvSpPr>
        <p:spPr>
          <a:xfrm>
            <a:off x="-2945259" y="6356350"/>
            <a:ext cx="2843213" cy="365125"/>
          </a:xfrm>
        </p:spPr>
        <p:txBody>
          <a:bodyPr/>
          <a:lstStyle/>
          <a:p>
            <a:fld id="{DEA4E619-B820-4E56-B835-00DD6E9C1F73}" type="datetimeFigureOut">
              <a:rPr lang="en-US" smtClean="0"/>
              <a:t>8/2/2021</a:t>
            </a:fld>
            <a:endParaRPr lang="en-US"/>
          </a:p>
        </p:txBody>
      </p:sp>
    </p:spTree>
    <p:extLst>
      <p:ext uri="{BB962C8B-B14F-4D97-AF65-F5344CB8AC3E}">
        <p14:creationId xmlns:p14="http://schemas.microsoft.com/office/powerpoint/2010/main" val="559411343"/>
      </p:ext>
    </p:extLst>
  </p:cSld>
  <p:clrMapOvr>
    <a:masterClrMapping/>
  </p:clrMapOvr>
  <p:transition>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4" name="Footer Placeholder 3"/>
          <p:cNvSpPr>
            <a:spLocks noGrp="1"/>
          </p:cNvSpPr>
          <p:nvPr>
            <p:ph type="ftr" sz="quarter" idx="11"/>
          </p:nvPr>
        </p:nvSpPr>
        <p:spPr/>
        <p:txBody>
          <a:bodyPr/>
          <a:lstStyle/>
          <a:p>
            <a:r>
              <a:rPr lang="en-US"/>
              <a:t> [Internal Use] for Check Point employees​</a:t>
            </a:r>
            <a:endParaRPr lang="en-US" dirty="0"/>
          </a:p>
        </p:txBody>
      </p:sp>
      <p:sp>
        <p:nvSpPr>
          <p:cNvPr id="6" name="Section title"/>
          <p:cNvSpPr>
            <a:spLocks noGrp="1"/>
          </p:cNvSpPr>
          <p:nvPr>
            <p:ph type="body" sz="quarter" idx="13" hasCustomPrompt="1"/>
          </p:nvPr>
        </p:nvSpPr>
        <p:spPr bwMode="white">
          <a:xfrm>
            <a:off x="637179" y="2171235"/>
            <a:ext cx="8321470" cy="3027783"/>
          </a:xfrm>
          <a:prstGeom prst="rect">
            <a:avLst/>
          </a:prstGeom>
        </p:spPr>
        <p:txBody>
          <a:bodyPr wrap="square" anchor="t" anchorCtr="0">
            <a:noAutofit/>
          </a:bodyPr>
          <a:lstStyle>
            <a:lvl1pPr marL="0" indent="0" algn="l">
              <a:lnSpc>
                <a:spcPct val="100000"/>
              </a:lnSpc>
              <a:spcBef>
                <a:spcPts val="0"/>
              </a:spcBef>
              <a:buNone/>
              <a:defRPr sz="6000" b="0" cap="all" baseline="0">
                <a:solidFill>
                  <a:schemeClr val="tx1"/>
                </a:solidFill>
              </a:defRPr>
            </a:lvl1pPr>
            <a:lvl5pPr marL="1371360" indent="0">
              <a:buNone/>
              <a:defRPr/>
            </a:lvl5pPr>
          </a:lstStyle>
          <a:p>
            <a:pPr lvl="0"/>
            <a:r>
              <a:rPr lang="en-US" dirty="0"/>
              <a:t>Click to Edit SECTION HEADER</a:t>
            </a:r>
          </a:p>
        </p:txBody>
      </p:sp>
      <p:sp>
        <p:nvSpPr>
          <p:cNvPr id="7" name="Section number"/>
          <p:cNvSpPr>
            <a:spLocks noGrp="1"/>
          </p:cNvSpPr>
          <p:nvPr>
            <p:ph type="body" sz="quarter" idx="16" hasCustomPrompt="1"/>
          </p:nvPr>
        </p:nvSpPr>
        <p:spPr bwMode="white">
          <a:xfrm>
            <a:off x="614319" y="963868"/>
            <a:ext cx="4649659" cy="891075"/>
          </a:xfrm>
          <a:prstGeom prst="rect">
            <a:avLst/>
          </a:prstGeom>
        </p:spPr>
        <p:txBody>
          <a:bodyPr anchor="t" anchorCtr="0">
            <a:noAutofit/>
          </a:bodyPr>
          <a:lstStyle>
            <a:lvl1pPr marL="0" indent="0" algn="l">
              <a:lnSpc>
                <a:spcPct val="100000"/>
              </a:lnSpc>
              <a:spcBef>
                <a:spcPts val="0"/>
              </a:spcBef>
              <a:buNone/>
              <a:defRPr sz="3600" b="1" baseline="0">
                <a:solidFill>
                  <a:schemeClr val="bg2"/>
                </a:solidFill>
              </a:defRPr>
            </a:lvl1pPr>
            <a:lvl5pPr marL="1371360" indent="0">
              <a:buNone/>
              <a:defRPr/>
            </a:lvl5pPr>
          </a:lstStyle>
          <a:p>
            <a:pPr lvl="0"/>
            <a:r>
              <a:rPr lang="en-US" dirty="0"/>
              <a:t>Click to Edit</a:t>
            </a:r>
          </a:p>
        </p:txBody>
      </p:sp>
      <p:sp>
        <p:nvSpPr>
          <p:cNvPr id="2" name="Date Placeholder 1"/>
          <p:cNvSpPr>
            <a:spLocks noGrp="1"/>
          </p:cNvSpPr>
          <p:nvPr>
            <p:ph type="dt" sz="half" idx="17"/>
          </p:nvPr>
        </p:nvSpPr>
        <p:spPr>
          <a:xfrm>
            <a:off x="-3156888" y="6356350"/>
            <a:ext cx="2843213" cy="365125"/>
          </a:xfrm>
        </p:spPr>
        <p:txBody>
          <a:bodyPr/>
          <a:lstStyle/>
          <a:p>
            <a:fld id="{BFD34698-4CB0-4260-A437-6B0E52C5ABA4}" type="datetimeFigureOut">
              <a:rPr lang="en-US" smtClean="0"/>
              <a:t>8/2/2021</a:t>
            </a:fld>
            <a:endParaRPr lang="en-US"/>
          </a:p>
        </p:txBody>
      </p:sp>
    </p:spTree>
    <p:extLst>
      <p:ext uri="{BB962C8B-B14F-4D97-AF65-F5344CB8AC3E}">
        <p14:creationId xmlns:p14="http://schemas.microsoft.com/office/powerpoint/2010/main" val="3625907001"/>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[Internal Use] for Check Point employees​</a:t>
            </a:r>
            <a:endParaRPr lang="en-US" dirty="0"/>
          </a:p>
        </p:txBody>
      </p:sp>
      <p:sp>
        <p:nvSpPr>
          <p:cNvPr id="5" name="Gray gradient"/>
          <p:cNvSpPr/>
          <p:nvPr userDrawn="1"/>
        </p:nvSpPr>
        <p:spPr bwMode="auto">
          <a:xfrm>
            <a:off x="4241060" y="0"/>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a:latin typeface="+mn-lt"/>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Edit Master text styles</a:t>
            </a:r>
          </a:p>
          <a:p>
            <a:pPr lvl="1"/>
            <a:r>
              <a:rPr lang="en-US"/>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bg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2" name="Date Placeholder 1"/>
          <p:cNvSpPr>
            <a:spLocks noGrp="1"/>
          </p:cNvSpPr>
          <p:nvPr>
            <p:ph type="dt" sz="half" idx="13"/>
          </p:nvPr>
        </p:nvSpPr>
        <p:spPr>
          <a:xfrm>
            <a:off x="-3017178" y="6356350"/>
            <a:ext cx="2843213" cy="365125"/>
          </a:xfrm>
        </p:spPr>
        <p:txBody>
          <a:bodyPr/>
          <a:lstStyle/>
          <a:p>
            <a:fld id="{25B14EA0-D077-4AF7-BC7C-65CF8C1E39C3}" type="datetimeFigureOut">
              <a:rPr lang="en-US" smtClean="0"/>
              <a:t>8/2/2021</a:t>
            </a:fld>
            <a:endParaRPr lang="en-US"/>
          </a:p>
        </p:txBody>
      </p:sp>
    </p:spTree>
    <p:extLst>
      <p:ext uri="{BB962C8B-B14F-4D97-AF65-F5344CB8AC3E}">
        <p14:creationId xmlns:p14="http://schemas.microsoft.com/office/powerpoint/2010/main" val="1013899289"/>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
            <a:ext cx="12188825" cy="6857929"/>
          </a:xfrm>
          <a:prstGeom prst="rect">
            <a:avLst/>
          </a:prstGeom>
        </p:spPr>
      </p:pic>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16" name="Speaker name and date"/>
          <p:cNvSpPr>
            <a:spLocks noGrp="1"/>
          </p:cNvSpPr>
          <p:nvPr>
            <p:ph type="subTitle" idx="1" hasCustomPrompt="1"/>
          </p:nvPr>
        </p:nvSpPr>
        <p:spPr>
          <a:xfrm>
            <a:off x="871003" y="3539899"/>
            <a:ext cx="5804989" cy="692595"/>
          </a:xfrm>
          <a:prstGeom prst="rect">
            <a:avLst/>
          </a:prstGeom>
        </p:spPr>
        <p:txBody>
          <a:bodyPr lIns="91440" tIns="45720" rIns="91440" bIns="45720" anchor="t" anchorCtr="0">
            <a:noAutofit/>
          </a:bodyPr>
          <a:lstStyle>
            <a:lvl1pPr marL="0" indent="0" algn="l">
              <a:lnSpc>
                <a:spcPts val="2100"/>
              </a:lnSpc>
              <a:spcBef>
                <a:spcPts val="0"/>
              </a:spcBef>
              <a:buNone/>
              <a:defRPr sz="1600" b="0" i="0" baseline="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a:t>
            </a:r>
          </a:p>
          <a:p>
            <a:r>
              <a:rPr lang="en-US" dirty="0"/>
              <a:t>Speaker Title</a:t>
            </a:r>
          </a:p>
        </p:txBody>
      </p:sp>
      <p:sp>
        <p:nvSpPr>
          <p:cNvPr id="17" name="Title"/>
          <p:cNvSpPr>
            <a:spLocks noGrp="1"/>
          </p:cNvSpPr>
          <p:nvPr>
            <p:ph type="body" sz="quarter" idx="14" hasCustomPrompt="1"/>
          </p:nvPr>
        </p:nvSpPr>
        <p:spPr>
          <a:xfrm>
            <a:off x="871003" y="2481500"/>
            <a:ext cx="5804989" cy="644560"/>
          </a:xfrm>
          <a:prstGeom prst="rect">
            <a:avLst/>
          </a:prstGeom>
          <a:effectLst>
            <a:outerShdw blurRad="50800" dist="38100" dir="2700000" algn="tl" rotWithShape="0">
              <a:prstClr val="black">
                <a:alpha val="40000"/>
              </a:prstClr>
            </a:outerShdw>
          </a:effectLst>
        </p:spPr>
        <p:txBody>
          <a:bodyPr>
            <a:noAutofit/>
          </a:bodyPr>
          <a:lstStyle>
            <a:lvl1pPr marL="0" indent="0">
              <a:lnSpc>
                <a:spcPts val="4000"/>
              </a:lnSpc>
              <a:spcBef>
                <a:spcPts val="0"/>
              </a:spcBef>
              <a:buFontTx/>
              <a:buNone/>
              <a:defRPr sz="2800" b="1" cap="all" baseline="0">
                <a:solidFill>
                  <a:schemeClr val="bg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45218" y="5527401"/>
            <a:ext cx="1312742" cy="230561"/>
          </a:xfrm>
          <a:prstGeom prst="rect">
            <a:avLst/>
          </a:prstGeom>
        </p:spPr>
      </p:pic>
      <p:sp>
        <p:nvSpPr>
          <p:cNvPr id="2" name="Footer Placeholder 1"/>
          <p:cNvSpPr>
            <a:spLocks noGrp="1"/>
          </p:cNvSpPr>
          <p:nvPr>
            <p:ph type="ftr" sz="quarter" idx="15"/>
          </p:nvPr>
        </p:nvSpPr>
        <p:spPr/>
        <p:txBody>
          <a:bodyPr/>
          <a:lstStyle/>
          <a:p>
            <a:r>
              <a:rPr lang="en-US"/>
              <a:t> [Internal Use] for Check Point employees​</a:t>
            </a:r>
          </a:p>
        </p:txBody>
      </p:sp>
    </p:spTree>
    <p:extLst>
      <p:ext uri="{BB962C8B-B14F-4D97-AF65-F5344CB8AC3E}">
        <p14:creationId xmlns:p14="http://schemas.microsoft.com/office/powerpoint/2010/main" val="359549334"/>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16" name="Speaker name and date"/>
          <p:cNvSpPr>
            <a:spLocks noGrp="1"/>
          </p:cNvSpPr>
          <p:nvPr>
            <p:ph type="subTitle" idx="1" hasCustomPrompt="1"/>
          </p:nvPr>
        </p:nvSpPr>
        <p:spPr>
          <a:xfrm>
            <a:off x="1427594" y="4414632"/>
            <a:ext cx="5804989" cy="692595"/>
          </a:xfrm>
          <a:prstGeom prst="rect">
            <a:avLst/>
          </a:prstGeom>
        </p:spPr>
        <p:txBody>
          <a:bodyPr lIns="91440" tIns="45720" rIns="91440" bIns="45720" anchor="t" anchorCtr="0">
            <a:noAutofit/>
          </a:bodyPr>
          <a:lstStyle>
            <a:lvl1pPr marL="0" indent="0" algn="l">
              <a:lnSpc>
                <a:spcPts val="2100"/>
              </a:lnSpc>
              <a:spcBef>
                <a:spcPts val="0"/>
              </a:spcBef>
              <a:buNone/>
              <a:defRPr sz="1600" b="0" i="0" baseline="0">
                <a:solidFill>
                  <a:schemeClr val="accent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a:t>
            </a:r>
          </a:p>
          <a:p>
            <a:r>
              <a:rPr lang="en-US" dirty="0"/>
              <a:t>Speaker Title</a:t>
            </a:r>
          </a:p>
        </p:txBody>
      </p:sp>
      <p:sp>
        <p:nvSpPr>
          <p:cNvPr id="17" name="Title"/>
          <p:cNvSpPr>
            <a:spLocks noGrp="1"/>
          </p:cNvSpPr>
          <p:nvPr>
            <p:ph type="body" sz="quarter" idx="14" hasCustomPrompt="1"/>
          </p:nvPr>
        </p:nvSpPr>
        <p:spPr>
          <a:xfrm>
            <a:off x="1417656" y="2988512"/>
            <a:ext cx="5804989" cy="644560"/>
          </a:xfrm>
          <a:prstGeom prst="rect">
            <a:avLst/>
          </a:prstGeom>
          <a:effectLst>
            <a:outerShdw blurRad="50800" dist="38100" dir="2700000" algn="tl" rotWithShape="0">
              <a:prstClr val="black">
                <a:alpha val="40000"/>
              </a:prstClr>
            </a:outerShdw>
          </a:effectLst>
        </p:spPr>
        <p:txBody>
          <a:bodyPr>
            <a:noAutofit/>
          </a:bodyPr>
          <a:lstStyle>
            <a:lvl1pPr marL="0" indent="0">
              <a:lnSpc>
                <a:spcPts val="4000"/>
              </a:lnSpc>
              <a:spcBef>
                <a:spcPts val="0"/>
              </a:spcBef>
              <a:buFontTx/>
              <a:buNone/>
              <a:defRPr sz="4000" b="1" cap="all" baseline="0">
                <a:solidFill>
                  <a:schemeClr val="bg1"/>
                </a:solidFill>
                <a:latin typeface="+mj-lt"/>
                <a:cs typeface="Arial" panose="020B0604020202020204" pitchFamily="34" charset="0"/>
              </a:defRPr>
            </a:lvl1pPr>
          </a:lstStyle>
          <a:p>
            <a:pPr>
              <a:buClrTx/>
              <a:buSzTx/>
            </a:pPr>
            <a:r>
              <a:rPr lang="en-US" kern="0" dirty="0"/>
              <a:t>PRESENTATION TITLE</a:t>
            </a:r>
          </a:p>
        </p:txBody>
      </p:sp>
      <p:sp>
        <p:nvSpPr>
          <p:cNvPr id="2" name="Footer Placeholder 1"/>
          <p:cNvSpPr>
            <a:spLocks noGrp="1"/>
          </p:cNvSpPr>
          <p:nvPr>
            <p:ph type="ftr" sz="quarter" idx="15"/>
          </p:nvPr>
        </p:nvSpPr>
        <p:spPr/>
        <p:txBody>
          <a:bodyPr/>
          <a:lstStyle/>
          <a:p>
            <a:r>
              <a:rPr lang="en-US"/>
              <a:t> [Internal Use] for Check Point employees​</a:t>
            </a:r>
          </a:p>
        </p:txBody>
      </p:sp>
    </p:spTree>
    <p:extLst>
      <p:ext uri="{BB962C8B-B14F-4D97-AF65-F5344CB8AC3E}">
        <p14:creationId xmlns:p14="http://schemas.microsoft.com/office/powerpoint/2010/main" val="643879635"/>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0825"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1"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599"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59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E6861F8-B411-4064-828B-E729617C59E5}" type="datetimeFigureOut">
              <a:rPr lang="en-US" smtClean="0"/>
              <a:t>8/2/2021</a:t>
            </a:fld>
            <a:endParaRPr lang="en-US"/>
          </a:p>
        </p:txBody>
      </p:sp>
      <p:sp>
        <p:nvSpPr>
          <p:cNvPr id="6" name="Slide Number Placeholder 5"/>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1436574558"/>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861F8-B411-4064-828B-E729617C59E5}" type="datetimeFigureOut">
              <a:rPr lang="en-US" smtClean="0"/>
              <a:t>8/2/2021</a:t>
            </a:fld>
            <a:endParaRPr lang="en-US"/>
          </a:p>
        </p:txBody>
      </p:sp>
      <p:sp>
        <p:nvSpPr>
          <p:cNvPr id="6" name="Slide Number Placeholder 5"/>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4068158847"/>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2425"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242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599"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59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6861F8-B411-4064-828B-E729617C59E5}" type="datetimeFigureOut">
              <a:rPr lang="en-US" smtClean="0"/>
              <a:t>8/2/2021</a:t>
            </a:fld>
            <a:endParaRPr lang="en-US"/>
          </a:p>
        </p:txBody>
      </p:sp>
      <p:sp>
        <p:nvSpPr>
          <p:cNvPr id="6" name="Slide Number Placeholder 5"/>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3049891150"/>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001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4" y="1825625"/>
            <a:ext cx="5180012"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6861F8-B411-4064-828B-E729617C59E5}" type="datetimeFigureOut">
              <a:rPr lang="en-US" smtClean="0"/>
              <a:t>8/2/2021</a:t>
            </a:fld>
            <a:endParaRPr lang="en-US"/>
          </a:p>
        </p:txBody>
      </p:sp>
      <p:sp>
        <p:nvSpPr>
          <p:cNvPr id="7" name="Slide Number Placeholder 6"/>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2884041508"/>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7"/>
            <a:ext cx="10512425"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6200" cy="823912"/>
          </a:xfrm>
        </p:spPr>
        <p:txBody>
          <a:bodyPr anchor="b"/>
          <a:lstStyle>
            <a:lvl1pPr marL="0" indent="0">
              <a:buNone/>
              <a:defRPr sz="2400" b="1"/>
            </a:lvl1pPr>
            <a:lvl2pPr marL="457200" indent="0">
              <a:buNone/>
              <a:defRPr sz="2000" b="1"/>
            </a:lvl2pPr>
            <a:lvl3pPr marL="914400" indent="0">
              <a:buNone/>
              <a:defRPr sz="1800" b="1"/>
            </a:lvl3pPr>
            <a:lvl4pPr marL="1371599"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59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620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613" y="1681163"/>
            <a:ext cx="5181600" cy="823912"/>
          </a:xfrm>
        </p:spPr>
        <p:txBody>
          <a:bodyPr anchor="b"/>
          <a:lstStyle>
            <a:lvl1pPr marL="0" indent="0">
              <a:buNone/>
              <a:defRPr sz="2400" b="1"/>
            </a:lvl1pPr>
            <a:lvl2pPr marL="457200" indent="0">
              <a:buNone/>
              <a:defRPr sz="2000" b="1"/>
            </a:lvl2pPr>
            <a:lvl3pPr marL="914400" indent="0">
              <a:buNone/>
              <a:defRPr sz="1800" b="1"/>
            </a:lvl3pPr>
            <a:lvl4pPr marL="1371599"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599" indent="0">
              <a:buNone/>
              <a:defRPr sz="1600" b="1"/>
            </a:lvl9pPr>
          </a:lstStyle>
          <a:p>
            <a:pPr lvl="0"/>
            <a:r>
              <a:rPr lang="en-US"/>
              <a:t>Edit Master text styles</a:t>
            </a:r>
          </a:p>
        </p:txBody>
      </p:sp>
      <p:sp>
        <p:nvSpPr>
          <p:cNvPr id="6" name="Content Placeholder 5"/>
          <p:cNvSpPr>
            <a:spLocks noGrp="1"/>
          </p:cNvSpPr>
          <p:nvPr>
            <p:ph sz="quarter" idx="4"/>
          </p:nvPr>
        </p:nvSpPr>
        <p:spPr>
          <a:xfrm>
            <a:off x="6170613" y="2505075"/>
            <a:ext cx="518160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6861F8-B411-4064-828B-E729617C59E5}" type="datetimeFigureOut">
              <a:rPr lang="en-US" smtClean="0"/>
              <a:t>8/2/2021</a:t>
            </a:fld>
            <a:endParaRPr lang="en-US"/>
          </a:p>
        </p:txBody>
      </p:sp>
      <p:sp>
        <p:nvSpPr>
          <p:cNvPr id="9" name="Slide Number Placeholder 8"/>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2697304153"/>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owth (for internal use)">
    <p:spTree>
      <p:nvGrpSpPr>
        <p:cNvPr id="1" name=""/>
        <p:cNvGrpSpPr/>
        <p:nvPr/>
      </p:nvGrpSpPr>
      <p:grpSpPr>
        <a:xfrm>
          <a:off x="0" y="0"/>
          <a:ext cx="0" cy="0"/>
          <a:chOff x="0" y="0"/>
          <a:chExt cx="0" cy="0"/>
        </a:xfrm>
      </p:grpSpPr>
      <p:grpSp>
        <p:nvGrpSpPr>
          <p:cNvPr id="16" name="Group 15"/>
          <p:cNvGrpSpPr/>
          <p:nvPr userDrawn="1"/>
        </p:nvGrpSpPr>
        <p:grpSpPr>
          <a:xfrm>
            <a:off x="0" y="-2263"/>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46000">
                  <a:schemeClr val="bg1">
                    <a:alpha val="0"/>
                  </a:schemeClr>
                </a:gs>
                <a:gs pos="100000">
                  <a:schemeClr val="bg1">
                    <a:alpha val="68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3" name="Picture 2"/>
            <p:cNvPicPr>
              <a:picLocks noChangeAspect="1"/>
            </p:cNvPicPr>
            <p:nvPr userDrawn="1"/>
          </p:nvPicPr>
          <p:blipFill>
            <a:blip r:embed="rId3"/>
            <a:stretch>
              <a:fillRect/>
            </a:stretch>
          </p:blipFill>
          <p:spPr>
            <a:xfrm>
              <a:off x="1187217" y="739109"/>
              <a:ext cx="2768536" cy="468876"/>
            </a:xfrm>
            <a:prstGeom prst="rect">
              <a:avLst/>
            </a:prstGeom>
          </p:spPr>
        </p:pic>
      </p:grpSp>
      <p:sp>
        <p:nvSpPr>
          <p:cNvPr id="4" name="Footer Placeholder 3"/>
          <p:cNvSpPr>
            <a:spLocks noGrp="1"/>
          </p:cNvSpPr>
          <p:nvPr userDrawn="1">
            <p:ph type="ftr" sz="quarter" idx="11"/>
          </p:nvPr>
        </p:nvSpPr>
        <p:spPr/>
        <p:txBody>
          <a:bodyPr/>
          <a:lstStyle/>
          <a:p>
            <a:r>
              <a:rPr lang="en-US"/>
              <a:t> [Internal Use] for Check Point employees​</a:t>
            </a:r>
            <a:endParaRPr lang="en-US" dirty="0"/>
          </a:p>
        </p:txBody>
      </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a:xfrm>
            <a:off x="-3048000" y="6356350"/>
            <a:ext cx="2843213" cy="365125"/>
          </a:xfrm>
        </p:spPr>
        <p:txBody>
          <a:bodyPr/>
          <a:lstStyle/>
          <a:p>
            <a:fld id="{603289AC-4C12-4E6D-B39B-A4756814FEEC}" type="datetimeFigureOut">
              <a:rPr lang="en-US" smtClean="0"/>
              <a:t>8/2/2021</a:t>
            </a:fld>
            <a:endParaRPr lang="en-US"/>
          </a:p>
        </p:txBody>
      </p:sp>
      <p:grpSp>
        <p:nvGrpSpPr>
          <p:cNvPr id="12" name="Group 11"/>
          <p:cNvGrpSpPr/>
          <p:nvPr userDrawn="1"/>
        </p:nvGrpSpPr>
        <p:grpSpPr>
          <a:xfrm>
            <a:off x="7351712" y="1642085"/>
            <a:ext cx="3429000" cy="3429000"/>
            <a:chOff x="7351712" y="1642085"/>
            <a:chExt cx="3429000" cy="3429000"/>
          </a:xfrm>
        </p:grpSpPr>
        <p:sp>
          <p:nvSpPr>
            <p:cNvPr id="17" name="Oval 16"/>
            <p:cNvSpPr/>
            <p:nvPr/>
          </p:nvSpPr>
          <p:spPr bwMode="auto">
            <a:xfrm>
              <a:off x="7351712" y="1642085"/>
              <a:ext cx="3429000" cy="3429000"/>
            </a:xfrm>
            <a:prstGeom prst="ellipse">
              <a:avLst/>
            </a:prstGeom>
            <a:solidFill>
              <a:schemeClr val="bg1"/>
            </a:solidFill>
            <a:ln w="76200" algn="ctr">
              <a:solidFill>
                <a:schemeClr val="bg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1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6220" y="2727065"/>
              <a:ext cx="2919984" cy="102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03225120"/>
      </p:ext>
    </p:extLst>
  </p:cSld>
  <p:clrMapOvr>
    <a:masterClrMapping/>
  </p:clrMapOvr>
  <p:transition>
    <p:fade/>
  </p:transition>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6861F8-B411-4064-828B-E729617C59E5}" type="datetimeFigureOut">
              <a:rPr lang="en-US" smtClean="0"/>
              <a:t>8/2/2021</a:t>
            </a:fld>
            <a:endParaRPr lang="en-US"/>
          </a:p>
        </p:txBody>
      </p:sp>
      <p:sp>
        <p:nvSpPr>
          <p:cNvPr id="5" name="Slide Number Placeholder 4"/>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52774698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6861F8-B411-4064-828B-E729617C59E5}" type="datetimeFigureOut">
              <a:rPr lang="en-US" smtClean="0"/>
              <a:t>8/2/2021</a:t>
            </a:fld>
            <a:endParaRPr lang="en-US"/>
          </a:p>
        </p:txBody>
      </p:sp>
      <p:sp>
        <p:nvSpPr>
          <p:cNvPr id="4" name="Slide Number Placeholder 3"/>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2116407301"/>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1600" y="987427"/>
            <a:ext cx="61706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599"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59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6861F8-B411-4064-828B-E729617C59E5}" type="datetimeFigureOut">
              <a:rPr lang="en-US" smtClean="0"/>
              <a:t>8/2/2021</a:t>
            </a:fld>
            <a:endParaRPr lang="en-US"/>
          </a:p>
        </p:txBody>
      </p:sp>
      <p:sp>
        <p:nvSpPr>
          <p:cNvPr id="7" name="Slide Number Placeholder 6"/>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3709553869"/>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1600" y="987427"/>
            <a:ext cx="6170613" cy="4873625"/>
          </a:xfrm>
        </p:spPr>
        <p:txBody>
          <a:bodyPr/>
          <a:lstStyle>
            <a:lvl1pPr marL="0" indent="0">
              <a:buNone/>
              <a:defRPr sz="3200"/>
            </a:lvl1pPr>
            <a:lvl2pPr marL="457200" indent="0">
              <a:buNone/>
              <a:defRPr sz="2800"/>
            </a:lvl2pPr>
            <a:lvl3pPr marL="914400" indent="0">
              <a:buNone/>
              <a:defRPr sz="2400"/>
            </a:lvl3pPr>
            <a:lvl4pPr marL="1371599"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599" indent="0">
              <a:buNone/>
              <a:defRPr sz="2000"/>
            </a:lvl9pPr>
          </a:lstStyle>
          <a:p>
            <a:endParaRPr lang="en-US"/>
          </a:p>
        </p:txBody>
      </p:sp>
      <p:sp>
        <p:nvSpPr>
          <p:cNvPr id="4" name="Text Placeholder 3"/>
          <p:cNvSpPr>
            <a:spLocks noGrp="1"/>
          </p:cNvSpPr>
          <p:nvPr>
            <p:ph type="body" sz="half" idx="2"/>
          </p:nvPr>
        </p:nvSpPr>
        <p:spPr>
          <a:xfrm>
            <a:off x="839788" y="2057400"/>
            <a:ext cx="3930650" cy="3811588"/>
          </a:xfrm>
        </p:spPr>
        <p:txBody>
          <a:bodyPr/>
          <a:lstStyle>
            <a:lvl1pPr marL="0" indent="0">
              <a:buNone/>
              <a:defRPr sz="1600"/>
            </a:lvl1pPr>
            <a:lvl2pPr marL="457200" indent="0">
              <a:buNone/>
              <a:defRPr sz="1400"/>
            </a:lvl2pPr>
            <a:lvl3pPr marL="914400" indent="0">
              <a:buNone/>
              <a:defRPr sz="1200"/>
            </a:lvl3pPr>
            <a:lvl4pPr marL="1371599"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59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6861F8-B411-4064-828B-E729617C59E5}" type="datetimeFigureOut">
              <a:rPr lang="en-US" smtClean="0"/>
              <a:t>8/2/2021</a:t>
            </a:fld>
            <a:endParaRPr lang="en-US"/>
          </a:p>
        </p:txBody>
      </p:sp>
      <p:sp>
        <p:nvSpPr>
          <p:cNvPr id="7" name="Slide Number Placeholder 6"/>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2394584785"/>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861F8-B411-4064-828B-E729617C59E5}" type="datetimeFigureOut">
              <a:rPr lang="en-US" smtClean="0"/>
              <a:t>8/2/2021</a:t>
            </a:fld>
            <a:endParaRPr lang="en-US"/>
          </a:p>
        </p:txBody>
      </p:sp>
      <p:sp>
        <p:nvSpPr>
          <p:cNvPr id="6" name="Slide Number Placeholder 5"/>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3832058907"/>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313" y="365125"/>
            <a:ext cx="2627312"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2713"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6861F8-B411-4064-828B-E729617C59E5}" type="datetimeFigureOut">
              <a:rPr lang="en-US" smtClean="0"/>
              <a:t>8/2/2021</a:t>
            </a:fld>
            <a:endParaRPr lang="en-US"/>
          </a:p>
        </p:txBody>
      </p:sp>
      <p:sp>
        <p:nvSpPr>
          <p:cNvPr id="5" name="Footer Placeholder 4"/>
          <p:cNvSpPr>
            <a:spLocks noGrp="1"/>
          </p:cNvSpPr>
          <p:nvPr>
            <p:ph type="ftr" sz="quarter" idx="11"/>
          </p:nvPr>
        </p:nvSpPr>
        <p:spPr/>
        <p:txBody>
          <a:bodyPr/>
          <a:lstStyle/>
          <a:p>
            <a:r>
              <a:rPr lang="en-US"/>
              <a:t> [Internal Use] for Check Point employees​</a:t>
            </a:r>
          </a:p>
        </p:txBody>
      </p:sp>
      <p:sp>
        <p:nvSpPr>
          <p:cNvPr id="6" name="Slide Number Placeholder 5"/>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4076372008"/>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0825" cy="2387600"/>
          </a:xfrm>
          <a:prstGeom prst="rect">
            <a:avLst/>
          </a:prstGeo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1" y="3602038"/>
            <a:ext cx="9140825"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599"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59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E6861F8-B411-4064-828B-E729617C59E5}" type="datetimeFigureOut">
              <a:rPr lang="en-US" smtClean="0"/>
              <a:t>8/2/2021</a:t>
            </a:fld>
            <a:endParaRPr lang="en-US"/>
          </a:p>
        </p:txBody>
      </p:sp>
      <p:sp>
        <p:nvSpPr>
          <p:cNvPr id="6" name="Slide Number Placeholder 5"/>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658010430"/>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6861F8-B411-4064-828B-E729617C59E5}" type="datetimeFigureOut">
              <a:rPr lang="en-US" smtClean="0"/>
              <a:t>8/2/2021</a:t>
            </a:fld>
            <a:endParaRPr lang="en-US"/>
          </a:p>
        </p:txBody>
      </p:sp>
      <p:sp>
        <p:nvSpPr>
          <p:cNvPr id="4" name="Slide Number Placeholder 3"/>
          <p:cNvSpPr>
            <a:spLocks noGrp="1"/>
          </p:cNvSpPr>
          <p:nvPr>
            <p:ph type="sldNum" sz="quarter" idx="12"/>
          </p:nvPr>
        </p:nvSpPr>
        <p:spPr/>
        <p:txBody>
          <a:bodyPr/>
          <a:lstStyle/>
          <a:p>
            <a:fld id="{22F91258-ACF6-46FE-AF60-9425A892E48F}" type="slidenum">
              <a:rPr lang="en-US" smtClean="0"/>
              <a:t>‹#›</a:t>
            </a:fld>
            <a:endParaRPr lang="en-US"/>
          </a:p>
        </p:txBody>
      </p:sp>
      <p:sp>
        <p:nvSpPr>
          <p:cNvPr id="5" name="Title Placeholder 2"/>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dirty="0"/>
              <a:t>Click to edit Master title style</a:t>
            </a:r>
          </a:p>
        </p:txBody>
      </p:sp>
      <p:sp>
        <p:nvSpPr>
          <p:cNvPr id="6" name="Text Placeholder 5">
            <a:extLst>
              <a:ext uri="{FF2B5EF4-FFF2-40B4-BE49-F238E27FC236}">
                <a16:creationId xmlns:a16="http://schemas.microsoft.com/office/drawing/2014/main" id="{A714CF97-C4F3-47E2-98DB-E3773D543140}"/>
              </a:ext>
            </a:extLst>
          </p:cNvPr>
          <p:cNvSpPr>
            <a:spLocks noGrp="1"/>
          </p:cNvSpPr>
          <p:nvPr>
            <p:ph type="body" sz="quarter" idx="13"/>
          </p:nvPr>
        </p:nvSpPr>
        <p:spPr>
          <a:xfrm>
            <a:off x="838200" y="1930400"/>
            <a:ext cx="10512425" cy="411480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Tree>
    <p:extLst>
      <p:ext uri="{BB962C8B-B14F-4D97-AF65-F5344CB8AC3E}">
        <p14:creationId xmlns:p14="http://schemas.microsoft.com/office/powerpoint/2010/main" val="4047247326"/>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0650" cy="1600200"/>
          </a:xfrm>
          <a:prstGeom prst="rect">
            <a:avLst/>
          </a:prstGeo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1600" y="987427"/>
            <a:ext cx="6170613"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0650" cy="3811588"/>
          </a:xfrm>
          <a:prstGeom prst="rect">
            <a:avLst/>
          </a:prstGeom>
        </p:spPr>
        <p:txBody>
          <a:bodyPr/>
          <a:lstStyle>
            <a:lvl1pPr marL="0" indent="0">
              <a:buNone/>
              <a:defRPr sz="1600"/>
            </a:lvl1pPr>
            <a:lvl2pPr marL="457200" indent="0">
              <a:buNone/>
              <a:defRPr sz="1400"/>
            </a:lvl2pPr>
            <a:lvl3pPr marL="914400" indent="0">
              <a:buNone/>
              <a:defRPr sz="1200"/>
            </a:lvl3pPr>
            <a:lvl4pPr marL="1371599"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59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6861F8-B411-4064-828B-E729617C59E5}" type="datetimeFigureOut">
              <a:rPr lang="en-US" smtClean="0"/>
              <a:t>8/2/2021</a:t>
            </a:fld>
            <a:endParaRPr lang="en-US"/>
          </a:p>
        </p:txBody>
      </p:sp>
      <p:sp>
        <p:nvSpPr>
          <p:cNvPr id="7" name="Slide Number Placeholder 6"/>
          <p:cNvSpPr>
            <a:spLocks noGrp="1"/>
          </p:cNvSpPr>
          <p:nvPr>
            <p:ph type="sldNum" sz="quarter" idx="12"/>
          </p:nvPr>
        </p:nvSpPr>
        <p:spPr/>
        <p:txBody>
          <a:bodyPr/>
          <a:lstStyle/>
          <a:p>
            <a:fld id="{22F91258-ACF6-46FE-AF60-9425A892E48F}" type="slidenum">
              <a:rPr lang="en-US" smtClean="0"/>
              <a:t>‹#›</a:t>
            </a:fld>
            <a:endParaRPr lang="en-US"/>
          </a:p>
        </p:txBody>
      </p:sp>
    </p:spTree>
    <p:extLst>
      <p:ext uri="{BB962C8B-B14F-4D97-AF65-F5344CB8AC3E}">
        <p14:creationId xmlns:p14="http://schemas.microsoft.com/office/powerpoint/2010/main" val="672220383"/>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
            <a:ext cx="12188825" cy="6857929"/>
          </a:xfrm>
          <a:prstGeom prst="rect">
            <a:avLst/>
          </a:prstGeom>
        </p:spPr>
      </p:pic>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16" name="Speaker name and date"/>
          <p:cNvSpPr>
            <a:spLocks noGrp="1"/>
          </p:cNvSpPr>
          <p:nvPr>
            <p:ph type="subTitle" idx="1" hasCustomPrompt="1"/>
          </p:nvPr>
        </p:nvSpPr>
        <p:spPr>
          <a:xfrm>
            <a:off x="871003" y="3539899"/>
            <a:ext cx="5804989" cy="692595"/>
          </a:xfrm>
          <a:prstGeom prst="rect">
            <a:avLst/>
          </a:prstGeom>
        </p:spPr>
        <p:txBody>
          <a:bodyPr lIns="91440" tIns="45720" rIns="91440" bIns="45720" anchor="t" anchorCtr="0">
            <a:noAutofit/>
          </a:bodyPr>
          <a:lstStyle>
            <a:lvl1pPr marL="0" indent="0" algn="l">
              <a:lnSpc>
                <a:spcPts val="2100"/>
              </a:lnSpc>
              <a:spcBef>
                <a:spcPts val="0"/>
              </a:spcBef>
              <a:buNone/>
              <a:defRPr sz="1600" b="0" i="0" baseline="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a:t>
            </a:r>
          </a:p>
          <a:p>
            <a:r>
              <a:rPr lang="en-US" dirty="0"/>
              <a:t>Speaker Title</a:t>
            </a:r>
          </a:p>
        </p:txBody>
      </p:sp>
      <p:sp>
        <p:nvSpPr>
          <p:cNvPr id="17" name="Title"/>
          <p:cNvSpPr>
            <a:spLocks noGrp="1"/>
          </p:cNvSpPr>
          <p:nvPr>
            <p:ph type="body" sz="quarter" idx="14" hasCustomPrompt="1"/>
          </p:nvPr>
        </p:nvSpPr>
        <p:spPr>
          <a:xfrm>
            <a:off x="871003" y="2481500"/>
            <a:ext cx="5804989" cy="644560"/>
          </a:xfrm>
          <a:prstGeom prst="rect">
            <a:avLst/>
          </a:prstGeom>
          <a:effectLst>
            <a:outerShdw blurRad="50800" dist="38100" dir="2700000" algn="tl" rotWithShape="0">
              <a:prstClr val="black">
                <a:alpha val="40000"/>
              </a:prstClr>
            </a:outerShdw>
          </a:effectLst>
        </p:spPr>
        <p:txBody>
          <a:bodyPr>
            <a:noAutofit/>
          </a:bodyPr>
          <a:lstStyle>
            <a:lvl1pPr marL="0" indent="0">
              <a:lnSpc>
                <a:spcPts val="4000"/>
              </a:lnSpc>
              <a:spcBef>
                <a:spcPts val="0"/>
              </a:spcBef>
              <a:buFontTx/>
              <a:buNone/>
              <a:defRPr sz="2800" b="1" cap="all" baseline="0">
                <a:solidFill>
                  <a:schemeClr val="bg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45218" y="5527401"/>
            <a:ext cx="1312742" cy="230561"/>
          </a:xfrm>
          <a:prstGeom prst="rect">
            <a:avLst/>
          </a:prstGeom>
        </p:spPr>
      </p:pic>
      <p:sp>
        <p:nvSpPr>
          <p:cNvPr id="2" name="Footer Placeholder 1"/>
          <p:cNvSpPr>
            <a:spLocks noGrp="1"/>
          </p:cNvSpPr>
          <p:nvPr>
            <p:ph type="ftr" sz="quarter" idx="15"/>
          </p:nvPr>
        </p:nvSpPr>
        <p:spPr/>
        <p:txBody>
          <a:bodyPr/>
          <a:lstStyle/>
          <a:p>
            <a:r>
              <a:rPr lang="en-US"/>
              <a:t> [Internal Use] for Check Point employees​</a:t>
            </a:r>
          </a:p>
        </p:txBody>
      </p:sp>
    </p:spTree>
    <p:extLst>
      <p:ext uri="{BB962C8B-B14F-4D97-AF65-F5344CB8AC3E}">
        <p14:creationId xmlns:p14="http://schemas.microsoft.com/office/powerpoint/2010/main" val="1012645084"/>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Customer (for internal use)">
    <p:spTree>
      <p:nvGrpSpPr>
        <p:cNvPr id="1" name=""/>
        <p:cNvGrpSpPr/>
        <p:nvPr/>
      </p:nvGrpSpPr>
      <p:grpSpPr>
        <a:xfrm>
          <a:off x="0" y="0"/>
          <a:ext cx="0" cy="0"/>
          <a:chOff x="0" y="0"/>
          <a:chExt cx="0" cy="0"/>
        </a:xfrm>
      </p:grpSpPr>
      <p:grpSp>
        <p:nvGrpSpPr>
          <p:cNvPr id="16" name="Group 15"/>
          <p:cNvGrpSpPr/>
          <p:nvPr userDrawn="1"/>
        </p:nvGrpSpPr>
        <p:grpSpPr>
          <a:xfrm>
            <a:off x="0" y="-2263"/>
            <a:ext cx="12189439" cy="6856214"/>
            <a:chOff x="0" y="1786"/>
            <a:chExt cx="12189439" cy="6856214"/>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4" y="1786"/>
              <a:ext cx="12188825" cy="6856214"/>
            </a:xfrm>
            <a:prstGeom prst="rect">
              <a:avLst/>
            </a:prstGeom>
          </p:spPr>
        </p:pic>
        <p:sp>
          <p:nvSpPr>
            <p:cNvPr id="11" name="Rectangle 10"/>
            <p:cNvSpPr/>
            <p:nvPr userDrawn="1"/>
          </p:nvSpPr>
          <p:spPr bwMode="auto">
            <a:xfrm>
              <a:off x="0" y="1958278"/>
              <a:ext cx="12188825" cy="2310310"/>
            </a:xfrm>
            <a:prstGeom prst="rect">
              <a:avLst/>
            </a:prstGeom>
            <a:gradFill flip="none" rotWithShape="1">
              <a:gsLst>
                <a:gs pos="46000">
                  <a:schemeClr val="bg1">
                    <a:alpha val="0"/>
                  </a:schemeClr>
                </a:gs>
                <a:gs pos="100000">
                  <a:schemeClr val="bg1">
                    <a:alpha val="68000"/>
                  </a:schemeClr>
                </a:gs>
              </a:gsLst>
              <a:lin ang="1080000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3" name="Picture 2"/>
            <p:cNvPicPr>
              <a:picLocks noChangeAspect="1"/>
            </p:cNvPicPr>
            <p:nvPr userDrawn="1"/>
          </p:nvPicPr>
          <p:blipFill>
            <a:blip r:embed="rId3"/>
            <a:stretch>
              <a:fillRect/>
            </a:stretch>
          </p:blipFill>
          <p:spPr>
            <a:xfrm>
              <a:off x="1187217" y="739109"/>
              <a:ext cx="2768536" cy="468876"/>
            </a:xfrm>
            <a:prstGeom prst="rect">
              <a:avLst/>
            </a:prstGeom>
          </p:spPr>
        </p:pic>
      </p:grpSp>
      <p:sp>
        <p:nvSpPr>
          <p:cNvPr id="4" name="Footer Placeholder 3"/>
          <p:cNvSpPr>
            <a:spLocks noGrp="1"/>
          </p:cNvSpPr>
          <p:nvPr userDrawn="1">
            <p:ph type="ftr" sz="quarter" idx="11"/>
          </p:nvPr>
        </p:nvSpPr>
        <p:spPr/>
        <p:txBody>
          <a:bodyPr/>
          <a:lstStyle/>
          <a:p>
            <a:r>
              <a:rPr lang="en-US"/>
              <a:t> [Internal Use] for Check Point employees​</a:t>
            </a:r>
            <a:endParaRPr lang="en-US" dirty="0"/>
          </a:p>
        </p:txBody>
      </p:sp>
      <p:sp>
        <p:nvSpPr>
          <p:cNvPr id="13" name="Speaker name and date"/>
          <p:cNvSpPr>
            <a:spLocks noGrp="1"/>
          </p:cNvSpPr>
          <p:nvPr userDrawn="1">
            <p:ph type="subTitle" idx="1" hasCustomPrompt="1"/>
          </p:nvPr>
        </p:nvSpPr>
        <p:spPr>
          <a:xfrm>
            <a:off x="10532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1053260"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105326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sp>
        <p:nvSpPr>
          <p:cNvPr id="2" name="Date Placeholder 1"/>
          <p:cNvSpPr>
            <a:spLocks noGrp="1"/>
          </p:cNvSpPr>
          <p:nvPr>
            <p:ph type="dt" sz="half" idx="15"/>
          </p:nvPr>
        </p:nvSpPr>
        <p:spPr>
          <a:xfrm>
            <a:off x="-3048000" y="6356350"/>
            <a:ext cx="2843213" cy="365125"/>
          </a:xfrm>
        </p:spPr>
        <p:txBody>
          <a:bodyPr/>
          <a:lstStyle/>
          <a:p>
            <a:fld id="{603289AC-4C12-4E6D-B39B-A4756814FEEC}" type="datetimeFigureOut">
              <a:rPr lang="en-US" smtClean="0"/>
              <a:t>8/2/2021</a:t>
            </a:fld>
            <a:endParaRPr lang="en-US"/>
          </a:p>
        </p:txBody>
      </p:sp>
      <p:grpSp>
        <p:nvGrpSpPr>
          <p:cNvPr id="7" name="Group 6"/>
          <p:cNvGrpSpPr/>
          <p:nvPr userDrawn="1"/>
        </p:nvGrpSpPr>
        <p:grpSpPr>
          <a:xfrm>
            <a:off x="7483196" y="1252637"/>
            <a:ext cx="4354513" cy="4354513"/>
            <a:chOff x="7483196" y="1252637"/>
            <a:chExt cx="4354513" cy="4354513"/>
          </a:xfrm>
        </p:grpSpPr>
        <p:sp>
          <p:nvSpPr>
            <p:cNvPr id="19" name="Oval 18"/>
            <p:cNvSpPr/>
            <p:nvPr userDrawn="1"/>
          </p:nvSpPr>
          <p:spPr bwMode="auto">
            <a:xfrm>
              <a:off x="7483196" y="1252637"/>
              <a:ext cx="4354513" cy="4354513"/>
            </a:xfrm>
            <a:prstGeom prst="ellipse">
              <a:avLst/>
            </a:prstGeom>
            <a:solidFill>
              <a:schemeClr val="bg1"/>
            </a:solidFill>
            <a:ln w="76200" algn="ctr">
              <a:solidFill>
                <a:schemeClr val="bg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a:latin typeface="+mn-lt"/>
              </a:endParaRPr>
            </a:p>
          </p:txBody>
        </p:sp>
        <p:pic>
          <p:nvPicPr>
            <p:cNvPr id="20" name="Picture 19"/>
            <p:cNvPicPr>
              <a:picLocks noChangeAspect="1"/>
            </p:cNvPicPr>
            <p:nvPr userDrawn="1"/>
          </p:nvPicPr>
          <p:blipFill rotWithShape="1">
            <a:blip r:embed="rId4">
              <a:extLst>
                <a:ext uri="{28A0092B-C50C-407E-A947-70E740481C1C}">
                  <a14:useLocalDpi xmlns:a14="http://schemas.microsoft.com/office/drawing/2010/main" val="0"/>
                </a:ext>
              </a:extLst>
            </a:blip>
            <a:srcRect l="8121" t="27361" r="11680" b="34027"/>
            <a:stretch/>
          </p:blipFill>
          <p:spPr>
            <a:xfrm>
              <a:off x="7738790" y="2719387"/>
              <a:ext cx="3823584" cy="1538288"/>
            </a:xfrm>
            <a:prstGeom prst="rect">
              <a:avLst/>
            </a:prstGeom>
          </p:spPr>
        </p:pic>
      </p:grpSp>
    </p:spTree>
    <p:extLst>
      <p:ext uri="{BB962C8B-B14F-4D97-AF65-F5344CB8AC3E}">
        <p14:creationId xmlns:p14="http://schemas.microsoft.com/office/powerpoint/2010/main" val="2997068756"/>
      </p:ext>
    </p:extLst>
  </p:cSld>
  <p:clrMapOvr>
    <a:masterClrMapping/>
  </p:clrMapOvr>
  <p:transition>
    <p:fade/>
  </p:transition>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16" name="Speaker name and date"/>
          <p:cNvSpPr>
            <a:spLocks noGrp="1"/>
          </p:cNvSpPr>
          <p:nvPr>
            <p:ph type="subTitle" idx="1" hasCustomPrompt="1"/>
          </p:nvPr>
        </p:nvSpPr>
        <p:spPr>
          <a:xfrm>
            <a:off x="1427594" y="4414632"/>
            <a:ext cx="5804989" cy="692595"/>
          </a:xfrm>
          <a:prstGeom prst="rect">
            <a:avLst/>
          </a:prstGeom>
        </p:spPr>
        <p:txBody>
          <a:bodyPr lIns="91440" tIns="45720" rIns="91440" bIns="45720" anchor="t" anchorCtr="0">
            <a:noAutofit/>
          </a:bodyPr>
          <a:lstStyle>
            <a:lvl1pPr marL="0" indent="0" algn="l">
              <a:lnSpc>
                <a:spcPts val="2100"/>
              </a:lnSpc>
              <a:spcBef>
                <a:spcPts val="0"/>
              </a:spcBef>
              <a:buNone/>
              <a:defRPr sz="1600" b="0" i="0" baseline="0">
                <a:solidFill>
                  <a:schemeClr val="accent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a:t>
            </a:r>
          </a:p>
          <a:p>
            <a:r>
              <a:rPr lang="en-US" dirty="0"/>
              <a:t>Speaker Title</a:t>
            </a:r>
          </a:p>
        </p:txBody>
      </p:sp>
      <p:sp>
        <p:nvSpPr>
          <p:cNvPr id="17" name="Title"/>
          <p:cNvSpPr>
            <a:spLocks noGrp="1"/>
          </p:cNvSpPr>
          <p:nvPr>
            <p:ph type="body" sz="quarter" idx="14" hasCustomPrompt="1"/>
          </p:nvPr>
        </p:nvSpPr>
        <p:spPr>
          <a:xfrm>
            <a:off x="1417656" y="2988512"/>
            <a:ext cx="5804989" cy="644560"/>
          </a:xfrm>
          <a:prstGeom prst="rect">
            <a:avLst/>
          </a:prstGeom>
          <a:effectLst>
            <a:outerShdw blurRad="50800" dist="38100" dir="2700000" algn="tl" rotWithShape="0">
              <a:prstClr val="black">
                <a:alpha val="40000"/>
              </a:prstClr>
            </a:outerShdw>
          </a:effectLst>
        </p:spPr>
        <p:txBody>
          <a:bodyPr>
            <a:noAutofit/>
          </a:bodyPr>
          <a:lstStyle>
            <a:lvl1pPr marL="0" indent="0">
              <a:lnSpc>
                <a:spcPts val="4000"/>
              </a:lnSpc>
              <a:spcBef>
                <a:spcPts val="0"/>
              </a:spcBef>
              <a:buFontTx/>
              <a:buNone/>
              <a:defRPr sz="4000" b="1" cap="all" baseline="0">
                <a:solidFill>
                  <a:schemeClr val="bg1"/>
                </a:solidFill>
                <a:latin typeface="+mj-lt"/>
                <a:cs typeface="Arial" panose="020B0604020202020204" pitchFamily="34" charset="0"/>
              </a:defRPr>
            </a:lvl1pPr>
          </a:lstStyle>
          <a:p>
            <a:pPr>
              <a:buClrTx/>
              <a:buSzTx/>
            </a:pPr>
            <a:r>
              <a:rPr lang="en-US" kern="0" dirty="0"/>
              <a:t>PRESENTATION TITLE</a:t>
            </a:r>
          </a:p>
        </p:txBody>
      </p:sp>
      <p:sp>
        <p:nvSpPr>
          <p:cNvPr id="2" name="Footer Placeholder 1"/>
          <p:cNvSpPr>
            <a:spLocks noGrp="1"/>
          </p:cNvSpPr>
          <p:nvPr>
            <p:ph type="ftr" sz="quarter" idx="15"/>
          </p:nvPr>
        </p:nvSpPr>
        <p:spPr/>
        <p:txBody>
          <a:bodyPr/>
          <a:lstStyle/>
          <a:p>
            <a:r>
              <a:rPr lang="en-US"/>
              <a:t> [Internal Use] for Check Point employees​</a:t>
            </a:r>
          </a:p>
        </p:txBody>
      </p:sp>
    </p:spTree>
    <p:extLst>
      <p:ext uri="{BB962C8B-B14F-4D97-AF65-F5344CB8AC3E}">
        <p14:creationId xmlns:p14="http://schemas.microsoft.com/office/powerpoint/2010/main" val="3572167144"/>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5"/>
            <a:ext cx="12188825" cy="6857928"/>
          </a:xfrm>
          <a:prstGeom prst="rect">
            <a:avLst/>
          </a:prstGeom>
        </p:spPr>
      </p:pic>
      <p:grpSp>
        <p:nvGrpSpPr>
          <p:cNvPr id="125" name="Group 124"/>
          <p:cNvGrpSpPr/>
          <p:nvPr userDrawn="1"/>
        </p:nvGrpSpPr>
        <p:grpSpPr>
          <a:xfrm>
            <a:off x="9145588" y="5899150"/>
            <a:ext cx="407988" cy="53975"/>
            <a:chOff x="9145588" y="5975350"/>
            <a:chExt cx="407988" cy="53975"/>
          </a:xfrm>
        </p:grpSpPr>
        <p:sp>
          <p:nvSpPr>
            <p:cNvPr id="126" name="Freeform 41"/>
            <p:cNvSpPr>
              <a:spLocks noEditPoints="1"/>
            </p:cNvSpPr>
            <p:nvPr userDrawn="1"/>
          </p:nvSpPr>
          <p:spPr bwMode="auto">
            <a:xfrm>
              <a:off x="9145588" y="5975350"/>
              <a:ext cx="26988" cy="52388"/>
            </a:xfrm>
            <a:custGeom>
              <a:avLst/>
              <a:gdLst>
                <a:gd name="T0" fmla="*/ 40 w 81"/>
                <a:gd name="T1" fmla="*/ 97 h 160"/>
                <a:gd name="T2" fmla="*/ 25 w 81"/>
                <a:gd name="T3" fmla="*/ 97 h 160"/>
                <a:gd name="T4" fmla="*/ 25 w 81"/>
                <a:gd name="T5" fmla="*/ 160 h 160"/>
                <a:gd name="T6" fmla="*/ 0 w 81"/>
                <a:gd name="T7" fmla="*/ 160 h 160"/>
                <a:gd name="T8" fmla="*/ 0 w 81"/>
                <a:gd name="T9" fmla="*/ 0 h 160"/>
                <a:gd name="T10" fmla="*/ 40 w 81"/>
                <a:gd name="T11" fmla="*/ 0 h 160"/>
                <a:gd name="T12" fmla="*/ 81 w 81"/>
                <a:gd name="T13" fmla="*/ 49 h 160"/>
                <a:gd name="T14" fmla="*/ 40 w 81"/>
                <a:gd name="T15" fmla="*/ 97 h 160"/>
                <a:gd name="T16" fmla="*/ 39 w 81"/>
                <a:gd name="T17" fmla="*/ 23 h 160"/>
                <a:gd name="T18" fmla="*/ 25 w 81"/>
                <a:gd name="T19" fmla="*/ 23 h 160"/>
                <a:gd name="T20" fmla="*/ 25 w 81"/>
                <a:gd name="T21" fmla="*/ 75 h 160"/>
                <a:gd name="T22" fmla="*/ 39 w 81"/>
                <a:gd name="T23" fmla="*/ 75 h 160"/>
                <a:gd name="T24" fmla="*/ 56 w 81"/>
                <a:gd name="T25" fmla="*/ 49 h 160"/>
                <a:gd name="T26" fmla="*/ 39 w 81"/>
                <a:gd name="T27"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60">
                  <a:moveTo>
                    <a:pt x="40" y="97"/>
                  </a:moveTo>
                  <a:cubicBezTo>
                    <a:pt x="25" y="97"/>
                    <a:pt x="25" y="97"/>
                    <a:pt x="25" y="97"/>
                  </a:cubicBezTo>
                  <a:cubicBezTo>
                    <a:pt x="25" y="160"/>
                    <a:pt x="25" y="160"/>
                    <a:pt x="25" y="160"/>
                  </a:cubicBezTo>
                  <a:cubicBezTo>
                    <a:pt x="0" y="160"/>
                    <a:pt x="0" y="160"/>
                    <a:pt x="0" y="160"/>
                  </a:cubicBezTo>
                  <a:cubicBezTo>
                    <a:pt x="0" y="0"/>
                    <a:pt x="0" y="0"/>
                    <a:pt x="0" y="0"/>
                  </a:cubicBezTo>
                  <a:cubicBezTo>
                    <a:pt x="40" y="0"/>
                    <a:pt x="40" y="0"/>
                    <a:pt x="40" y="0"/>
                  </a:cubicBezTo>
                  <a:cubicBezTo>
                    <a:pt x="69" y="0"/>
                    <a:pt x="81" y="16"/>
                    <a:pt x="81" y="49"/>
                  </a:cubicBezTo>
                  <a:cubicBezTo>
                    <a:pt x="81" y="82"/>
                    <a:pt x="69" y="97"/>
                    <a:pt x="40" y="97"/>
                  </a:cubicBezTo>
                  <a:close/>
                  <a:moveTo>
                    <a:pt x="39" y="23"/>
                  </a:moveTo>
                  <a:cubicBezTo>
                    <a:pt x="25" y="23"/>
                    <a:pt x="25" y="23"/>
                    <a:pt x="25" y="23"/>
                  </a:cubicBezTo>
                  <a:cubicBezTo>
                    <a:pt x="25" y="75"/>
                    <a:pt x="25" y="75"/>
                    <a:pt x="25" y="75"/>
                  </a:cubicBezTo>
                  <a:cubicBezTo>
                    <a:pt x="39" y="75"/>
                    <a:pt x="39" y="75"/>
                    <a:pt x="39" y="75"/>
                  </a:cubicBezTo>
                  <a:cubicBezTo>
                    <a:pt x="52" y="75"/>
                    <a:pt x="56" y="65"/>
                    <a:pt x="56" y="49"/>
                  </a:cubicBezTo>
                  <a:cubicBezTo>
                    <a:pt x="56" y="33"/>
                    <a:pt x="52" y="23"/>
                    <a:pt x="39"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2"/>
            <p:cNvSpPr>
              <a:spLocks noEditPoints="1"/>
            </p:cNvSpPr>
            <p:nvPr userDrawn="1"/>
          </p:nvSpPr>
          <p:spPr bwMode="auto">
            <a:xfrm>
              <a:off x="9188451" y="5975350"/>
              <a:ext cx="26988" cy="53975"/>
            </a:xfrm>
            <a:custGeom>
              <a:avLst/>
              <a:gdLst>
                <a:gd name="T0" fmla="*/ 74 w 85"/>
                <a:gd name="T1" fmla="*/ 149 h 163"/>
                <a:gd name="T2" fmla="*/ 43 w 85"/>
                <a:gd name="T3" fmla="*/ 163 h 163"/>
                <a:gd name="T4" fmla="*/ 12 w 85"/>
                <a:gd name="T5" fmla="*/ 149 h 163"/>
                <a:gd name="T6" fmla="*/ 0 w 85"/>
                <a:gd name="T7" fmla="*/ 81 h 163"/>
                <a:gd name="T8" fmla="*/ 12 w 85"/>
                <a:gd name="T9" fmla="*/ 13 h 163"/>
                <a:gd name="T10" fmla="*/ 43 w 85"/>
                <a:gd name="T11" fmla="*/ 0 h 163"/>
                <a:gd name="T12" fmla="*/ 74 w 85"/>
                <a:gd name="T13" fmla="*/ 13 h 163"/>
                <a:gd name="T14" fmla="*/ 85 w 85"/>
                <a:gd name="T15" fmla="*/ 81 h 163"/>
                <a:gd name="T16" fmla="*/ 74 w 85"/>
                <a:gd name="T17" fmla="*/ 149 h 163"/>
                <a:gd name="T18" fmla="*/ 55 w 85"/>
                <a:gd name="T19" fmla="*/ 28 h 163"/>
                <a:gd name="T20" fmla="*/ 43 w 85"/>
                <a:gd name="T21" fmla="*/ 22 h 163"/>
                <a:gd name="T22" fmla="*/ 31 w 85"/>
                <a:gd name="T23" fmla="*/ 28 h 163"/>
                <a:gd name="T24" fmla="*/ 25 w 85"/>
                <a:gd name="T25" fmla="*/ 81 h 163"/>
                <a:gd name="T26" fmla="*/ 31 w 85"/>
                <a:gd name="T27" fmla="*/ 134 h 163"/>
                <a:gd name="T28" fmla="*/ 43 w 85"/>
                <a:gd name="T29" fmla="*/ 140 h 163"/>
                <a:gd name="T30" fmla="*/ 55 w 85"/>
                <a:gd name="T31" fmla="*/ 134 h 163"/>
                <a:gd name="T32" fmla="*/ 60 w 85"/>
                <a:gd name="T33" fmla="*/ 81 h 163"/>
                <a:gd name="T34" fmla="*/ 55 w 85"/>
                <a:gd name="T35" fmla="*/ 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63">
                  <a:moveTo>
                    <a:pt x="74" y="149"/>
                  </a:moveTo>
                  <a:cubicBezTo>
                    <a:pt x="67" y="157"/>
                    <a:pt x="58" y="163"/>
                    <a:pt x="43" y="163"/>
                  </a:cubicBezTo>
                  <a:cubicBezTo>
                    <a:pt x="28" y="163"/>
                    <a:pt x="18" y="157"/>
                    <a:pt x="12" y="149"/>
                  </a:cubicBezTo>
                  <a:cubicBezTo>
                    <a:pt x="1" y="136"/>
                    <a:pt x="0" y="119"/>
                    <a:pt x="0" y="81"/>
                  </a:cubicBezTo>
                  <a:cubicBezTo>
                    <a:pt x="0" y="43"/>
                    <a:pt x="1" y="26"/>
                    <a:pt x="12" y="13"/>
                  </a:cubicBezTo>
                  <a:cubicBezTo>
                    <a:pt x="18" y="5"/>
                    <a:pt x="28" y="0"/>
                    <a:pt x="43" y="0"/>
                  </a:cubicBezTo>
                  <a:cubicBezTo>
                    <a:pt x="58" y="0"/>
                    <a:pt x="67" y="5"/>
                    <a:pt x="74" y="13"/>
                  </a:cubicBezTo>
                  <a:cubicBezTo>
                    <a:pt x="84" y="26"/>
                    <a:pt x="85" y="43"/>
                    <a:pt x="85" y="81"/>
                  </a:cubicBezTo>
                  <a:cubicBezTo>
                    <a:pt x="85" y="119"/>
                    <a:pt x="84" y="137"/>
                    <a:pt x="74" y="149"/>
                  </a:cubicBezTo>
                  <a:close/>
                  <a:moveTo>
                    <a:pt x="55" y="28"/>
                  </a:moveTo>
                  <a:cubicBezTo>
                    <a:pt x="53" y="25"/>
                    <a:pt x="49" y="22"/>
                    <a:pt x="43" y="22"/>
                  </a:cubicBezTo>
                  <a:cubicBezTo>
                    <a:pt x="37" y="22"/>
                    <a:pt x="33" y="25"/>
                    <a:pt x="31" y="28"/>
                  </a:cubicBezTo>
                  <a:cubicBezTo>
                    <a:pt x="26" y="36"/>
                    <a:pt x="25" y="52"/>
                    <a:pt x="25" y="81"/>
                  </a:cubicBezTo>
                  <a:cubicBezTo>
                    <a:pt x="25" y="110"/>
                    <a:pt x="26" y="126"/>
                    <a:pt x="31" y="134"/>
                  </a:cubicBezTo>
                  <a:cubicBezTo>
                    <a:pt x="33" y="138"/>
                    <a:pt x="37" y="140"/>
                    <a:pt x="43" y="140"/>
                  </a:cubicBezTo>
                  <a:cubicBezTo>
                    <a:pt x="49" y="140"/>
                    <a:pt x="53" y="138"/>
                    <a:pt x="55" y="134"/>
                  </a:cubicBezTo>
                  <a:cubicBezTo>
                    <a:pt x="60" y="126"/>
                    <a:pt x="60" y="110"/>
                    <a:pt x="60" y="81"/>
                  </a:cubicBezTo>
                  <a:cubicBezTo>
                    <a:pt x="60" y="52"/>
                    <a:pt x="60" y="36"/>
                    <a:pt x="55" y="2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3"/>
            <p:cNvSpPr>
              <a:spLocks/>
            </p:cNvSpPr>
            <p:nvPr userDrawn="1"/>
          </p:nvSpPr>
          <p:spPr bwMode="auto">
            <a:xfrm>
              <a:off x="9228138" y="5975350"/>
              <a:ext cx="52388" cy="52388"/>
            </a:xfrm>
            <a:custGeom>
              <a:avLst/>
              <a:gdLst>
                <a:gd name="T0" fmla="*/ 27 w 33"/>
                <a:gd name="T1" fmla="*/ 33 h 33"/>
                <a:gd name="T2" fmla="*/ 21 w 33"/>
                <a:gd name="T3" fmla="*/ 33 h 33"/>
                <a:gd name="T4" fmla="*/ 17 w 33"/>
                <a:gd name="T5" fmla="*/ 8 h 33"/>
                <a:gd name="T6" fmla="*/ 12 w 33"/>
                <a:gd name="T7" fmla="*/ 33 h 33"/>
                <a:gd name="T8" fmla="*/ 7 w 33"/>
                <a:gd name="T9" fmla="*/ 33 h 33"/>
                <a:gd name="T10" fmla="*/ 0 w 33"/>
                <a:gd name="T11" fmla="*/ 0 h 33"/>
                <a:gd name="T12" fmla="*/ 6 w 33"/>
                <a:gd name="T13" fmla="*/ 0 h 33"/>
                <a:gd name="T14" fmla="*/ 9 w 33"/>
                <a:gd name="T15" fmla="*/ 25 h 33"/>
                <a:gd name="T16" fmla="*/ 14 w 33"/>
                <a:gd name="T17" fmla="*/ 0 h 33"/>
                <a:gd name="T18" fmla="*/ 19 w 33"/>
                <a:gd name="T19" fmla="*/ 0 h 33"/>
                <a:gd name="T20" fmla="*/ 24 w 33"/>
                <a:gd name="T21" fmla="*/ 25 h 33"/>
                <a:gd name="T22" fmla="*/ 27 w 33"/>
                <a:gd name="T23" fmla="*/ 0 h 33"/>
                <a:gd name="T24" fmla="*/ 33 w 33"/>
                <a:gd name="T25" fmla="*/ 0 h 33"/>
                <a:gd name="T26" fmla="*/ 27 w 33"/>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7" y="33"/>
                  </a:moveTo>
                  <a:lnTo>
                    <a:pt x="21" y="33"/>
                  </a:lnTo>
                  <a:lnTo>
                    <a:pt x="17" y="8"/>
                  </a:lnTo>
                  <a:lnTo>
                    <a:pt x="12" y="33"/>
                  </a:lnTo>
                  <a:lnTo>
                    <a:pt x="7" y="33"/>
                  </a:lnTo>
                  <a:lnTo>
                    <a:pt x="0" y="0"/>
                  </a:lnTo>
                  <a:lnTo>
                    <a:pt x="6" y="0"/>
                  </a:lnTo>
                  <a:lnTo>
                    <a:pt x="9" y="25"/>
                  </a:lnTo>
                  <a:lnTo>
                    <a:pt x="14" y="0"/>
                  </a:lnTo>
                  <a:lnTo>
                    <a:pt x="19" y="0"/>
                  </a:lnTo>
                  <a:lnTo>
                    <a:pt x="24" y="25"/>
                  </a:lnTo>
                  <a:lnTo>
                    <a:pt x="27" y="0"/>
                  </a:lnTo>
                  <a:lnTo>
                    <a:pt x="33" y="0"/>
                  </a:lnTo>
                  <a:lnTo>
                    <a:pt x="27"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4"/>
            <p:cNvSpPr>
              <a:spLocks/>
            </p:cNvSpPr>
            <p:nvPr userDrawn="1"/>
          </p:nvSpPr>
          <p:spPr bwMode="auto">
            <a:xfrm>
              <a:off x="929640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5"/>
            <p:cNvSpPr>
              <a:spLocks noEditPoints="1"/>
            </p:cNvSpPr>
            <p:nvPr userDrawn="1"/>
          </p:nvSpPr>
          <p:spPr bwMode="auto">
            <a:xfrm>
              <a:off x="9334501" y="5975350"/>
              <a:ext cx="26988" cy="52388"/>
            </a:xfrm>
            <a:custGeom>
              <a:avLst/>
              <a:gdLst>
                <a:gd name="T0" fmla="*/ 60 w 87"/>
                <a:gd name="T1" fmla="*/ 160 h 160"/>
                <a:gd name="T2" fmla="*/ 40 w 87"/>
                <a:gd name="T3" fmla="*/ 95 h 160"/>
                <a:gd name="T4" fmla="*/ 25 w 87"/>
                <a:gd name="T5" fmla="*/ 95 h 160"/>
                <a:gd name="T6" fmla="*/ 25 w 87"/>
                <a:gd name="T7" fmla="*/ 160 h 160"/>
                <a:gd name="T8" fmla="*/ 0 w 87"/>
                <a:gd name="T9" fmla="*/ 160 h 160"/>
                <a:gd name="T10" fmla="*/ 0 w 87"/>
                <a:gd name="T11" fmla="*/ 0 h 160"/>
                <a:gd name="T12" fmla="*/ 41 w 87"/>
                <a:gd name="T13" fmla="*/ 0 h 160"/>
                <a:gd name="T14" fmla="*/ 81 w 87"/>
                <a:gd name="T15" fmla="*/ 48 h 160"/>
                <a:gd name="T16" fmla="*/ 63 w 87"/>
                <a:gd name="T17" fmla="*/ 89 h 160"/>
                <a:gd name="T18" fmla="*/ 87 w 87"/>
                <a:gd name="T19" fmla="*/ 160 h 160"/>
                <a:gd name="T20" fmla="*/ 60 w 87"/>
                <a:gd name="T21" fmla="*/ 160 h 160"/>
                <a:gd name="T22" fmla="*/ 41 w 87"/>
                <a:gd name="T23" fmla="*/ 23 h 160"/>
                <a:gd name="T24" fmla="*/ 25 w 87"/>
                <a:gd name="T25" fmla="*/ 23 h 160"/>
                <a:gd name="T26" fmla="*/ 25 w 87"/>
                <a:gd name="T27" fmla="*/ 72 h 160"/>
                <a:gd name="T28" fmla="*/ 41 w 87"/>
                <a:gd name="T29" fmla="*/ 72 h 160"/>
                <a:gd name="T30" fmla="*/ 56 w 87"/>
                <a:gd name="T31" fmla="*/ 48 h 160"/>
                <a:gd name="T32" fmla="*/ 41 w 87"/>
                <a:gd name="T33"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60">
                  <a:moveTo>
                    <a:pt x="60" y="160"/>
                  </a:moveTo>
                  <a:cubicBezTo>
                    <a:pt x="40" y="95"/>
                    <a:pt x="40" y="95"/>
                    <a:pt x="40" y="95"/>
                  </a:cubicBezTo>
                  <a:cubicBezTo>
                    <a:pt x="25" y="95"/>
                    <a:pt x="25" y="95"/>
                    <a:pt x="25" y="95"/>
                  </a:cubicBezTo>
                  <a:cubicBezTo>
                    <a:pt x="25" y="160"/>
                    <a:pt x="25" y="160"/>
                    <a:pt x="25" y="160"/>
                  </a:cubicBezTo>
                  <a:cubicBezTo>
                    <a:pt x="0" y="160"/>
                    <a:pt x="0" y="160"/>
                    <a:pt x="0" y="160"/>
                  </a:cubicBezTo>
                  <a:cubicBezTo>
                    <a:pt x="0" y="0"/>
                    <a:pt x="0" y="0"/>
                    <a:pt x="0" y="0"/>
                  </a:cubicBezTo>
                  <a:cubicBezTo>
                    <a:pt x="41" y="0"/>
                    <a:pt x="41" y="0"/>
                    <a:pt x="41" y="0"/>
                  </a:cubicBezTo>
                  <a:cubicBezTo>
                    <a:pt x="70" y="0"/>
                    <a:pt x="81" y="15"/>
                    <a:pt x="81" y="48"/>
                  </a:cubicBezTo>
                  <a:cubicBezTo>
                    <a:pt x="81" y="67"/>
                    <a:pt x="77" y="81"/>
                    <a:pt x="63" y="89"/>
                  </a:cubicBezTo>
                  <a:cubicBezTo>
                    <a:pt x="87" y="160"/>
                    <a:pt x="87" y="160"/>
                    <a:pt x="87" y="160"/>
                  </a:cubicBezTo>
                  <a:lnTo>
                    <a:pt x="60" y="160"/>
                  </a:lnTo>
                  <a:close/>
                  <a:moveTo>
                    <a:pt x="41" y="23"/>
                  </a:moveTo>
                  <a:cubicBezTo>
                    <a:pt x="25" y="23"/>
                    <a:pt x="25" y="23"/>
                    <a:pt x="25" y="23"/>
                  </a:cubicBezTo>
                  <a:cubicBezTo>
                    <a:pt x="25" y="72"/>
                    <a:pt x="25" y="72"/>
                    <a:pt x="25" y="72"/>
                  </a:cubicBezTo>
                  <a:cubicBezTo>
                    <a:pt x="41" y="72"/>
                    <a:pt x="41" y="72"/>
                    <a:pt x="41" y="72"/>
                  </a:cubicBezTo>
                  <a:cubicBezTo>
                    <a:pt x="54" y="72"/>
                    <a:pt x="56" y="61"/>
                    <a:pt x="56" y="48"/>
                  </a:cubicBezTo>
                  <a:cubicBezTo>
                    <a:pt x="56" y="34"/>
                    <a:pt x="54" y="23"/>
                    <a:pt x="41"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6"/>
            <p:cNvSpPr>
              <a:spLocks/>
            </p:cNvSpPr>
            <p:nvPr userDrawn="1"/>
          </p:nvSpPr>
          <p:spPr bwMode="auto">
            <a:xfrm>
              <a:off x="937895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47"/>
            <p:cNvSpPr>
              <a:spLocks noEditPoints="1"/>
            </p:cNvSpPr>
            <p:nvPr userDrawn="1"/>
          </p:nvSpPr>
          <p:spPr bwMode="auto">
            <a:xfrm>
              <a:off x="9417051" y="5975350"/>
              <a:ext cx="26988" cy="52388"/>
            </a:xfrm>
            <a:custGeom>
              <a:avLst/>
              <a:gdLst>
                <a:gd name="T0" fmla="*/ 72 w 83"/>
                <a:gd name="T1" fmla="*/ 147 h 160"/>
                <a:gd name="T2" fmla="*/ 41 w 83"/>
                <a:gd name="T3" fmla="*/ 160 h 160"/>
                <a:gd name="T4" fmla="*/ 0 w 83"/>
                <a:gd name="T5" fmla="*/ 160 h 160"/>
                <a:gd name="T6" fmla="*/ 0 w 83"/>
                <a:gd name="T7" fmla="*/ 0 h 160"/>
                <a:gd name="T8" fmla="*/ 41 w 83"/>
                <a:gd name="T9" fmla="*/ 0 h 160"/>
                <a:gd name="T10" fmla="*/ 72 w 83"/>
                <a:gd name="T11" fmla="*/ 14 h 160"/>
                <a:gd name="T12" fmla="*/ 83 w 83"/>
                <a:gd name="T13" fmla="*/ 80 h 160"/>
                <a:gd name="T14" fmla="*/ 72 w 83"/>
                <a:gd name="T15" fmla="*/ 147 h 160"/>
                <a:gd name="T16" fmla="*/ 53 w 83"/>
                <a:gd name="T17" fmla="*/ 30 h 160"/>
                <a:gd name="T18" fmla="*/ 40 w 83"/>
                <a:gd name="T19" fmla="*/ 23 h 160"/>
                <a:gd name="T20" fmla="*/ 25 w 83"/>
                <a:gd name="T21" fmla="*/ 23 h 160"/>
                <a:gd name="T22" fmla="*/ 25 w 83"/>
                <a:gd name="T23" fmla="*/ 137 h 160"/>
                <a:gd name="T24" fmla="*/ 40 w 83"/>
                <a:gd name="T25" fmla="*/ 137 h 160"/>
                <a:gd name="T26" fmla="*/ 53 w 83"/>
                <a:gd name="T27" fmla="*/ 131 h 160"/>
                <a:gd name="T28" fmla="*/ 58 w 83"/>
                <a:gd name="T29" fmla="*/ 80 h 160"/>
                <a:gd name="T30" fmla="*/ 53 w 83"/>
                <a:gd name="T31" fmla="*/ 3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60">
                  <a:moveTo>
                    <a:pt x="72" y="147"/>
                  </a:moveTo>
                  <a:cubicBezTo>
                    <a:pt x="65" y="154"/>
                    <a:pt x="56" y="160"/>
                    <a:pt x="41" y="160"/>
                  </a:cubicBezTo>
                  <a:cubicBezTo>
                    <a:pt x="0" y="160"/>
                    <a:pt x="0" y="160"/>
                    <a:pt x="0" y="160"/>
                  </a:cubicBezTo>
                  <a:cubicBezTo>
                    <a:pt x="0" y="0"/>
                    <a:pt x="0" y="0"/>
                    <a:pt x="0" y="0"/>
                  </a:cubicBezTo>
                  <a:cubicBezTo>
                    <a:pt x="41" y="0"/>
                    <a:pt x="41" y="0"/>
                    <a:pt x="41" y="0"/>
                  </a:cubicBezTo>
                  <a:cubicBezTo>
                    <a:pt x="56" y="0"/>
                    <a:pt x="65" y="6"/>
                    <a:pt x="72" y="14"/>
                  </a:cubicBezTo>
                  <a:cubicBezTo>
                    <a:pt x="82" y="26"/>
                    <a:pt x="83" y="43"/>
                    <a:pt x="83" y="80"/>
                  </a:cubicBezTo>
                  <a:cubicBezTo>
                    <a:pt x="83" y="117"/>
                    <a:pt x="82" y="135"/>
                    <a:pt x="72" y="147"/>
                  </a:cubicBezTo>
                  <a:close/>
                  <a:moveTo>
                    <a:pt x="53" y="30"/>
                  </a:moveTo>
                  <a:cubicBezTo>
                    <a:pt x="50" y="26"/>
                    <a:pt x="46" y="23"/>
                    <a:pt x="40" y="23"/>
                  </a:cubicBezTo>
                  <a:cubicBezTo>
                    <a:pt x="25" y="23"/>
                    <a:pt x="25" y="23"/>
                    <a:pt x="25" y="23"/>
                  </a:cubicBezTo>
                  <a:cubicBezTo>
                    <a:pt x="25" y="137"/>
                    <a:pt x="25" y="137"/>
                    <a:pt x="25" y="137"/>
                  </a:cubicBezTo>
                  <a:cubicBezTo>
                    <a:pt x="40" y="137"/>
                    <a:pt x="40" y="137"/>
                    <a:pt x="40" y="137"/>
                  </a:cubicBezTo>
                  <a:cubicBezTo>
                    <a:pt x="46" y="137"/>
                    <a:pt x="50" y="135"/>
                    <a:pt x="53" y="131"/>
                  </a:cubicBezTo>
                  <a:cubicBezTo>
                    <a:pt x="58" y="123"/>
                    <a:pt x="58" y="108"/>
                    <a:pt x="58" y="80"/>
                  </a:cubicBezTo>
                  <a:cubicBezTo>
                    <a:pt x="58" y="52"/>
                    <a:pt x="58" y="37"/>
                    <a:pt x="53" y="30"/>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48"/>
            <p:cNvSpPr>
              <a:spLocks noEditPoints="1"/>
            </p:cNvSpPr>
            <p:nvPr userDrawn="1"/>
          </p:nvSpPr>
          <p:spPr bwMode="auto">
            <a:xfrm>
              <a:off x="9485313" y="5975350"/>
              <a:ext cx="26988" cy="52388"/>
            </a:xfrm>
            <a:custGeom>
              <a:avLst/>
              <a:gdLst>
                <a:gd name="T0" fmla="*/ 71 w 82"/>
                <a:gd name="T1" fmla="*/ 150 h 160"/>
                <a:gd name="T2" fmla="*/ 40 w 82"/>
                <a:gd name="T3" fmla="*/ 160 h 160"/>
                <a:gd name="T4" fmla="*/ 0 w 82"/>
                <a:gd name="T5" fmla="*/ 160 h 160"/>
                <a:gd name="T6" fmla="*/ 0 w 82"/>
                <a:gd name="T7" fmla="*/ 0 h 160"/>
                <a:gd name="T8" fmla="*/ 40 w 82"/>
                <a:gd name="T9" fmla="*/ 0 h 160"/>
                <a:gd name="T10" fmla="*/ 71 w 82"/>
                <a:gd name="T11" fmla="*/ 10 h 160"/>
                <a:gd name="T12" fmla="*/ 81 w 82"/>
                <a:gd name="T13" fmla="*/ 43 h 160"/>
                <a:gd name="T14" fmla="*/ 72 w 82"/>
                <a:gd name="T15" fmla="*/ 71 h 160"/>
                <a:gd name="T16" fmla="*/ 64 w 82"/>
                <a:gd name="T17" fmla="*/ 76 h 160"/>
                <a:gd name="T18" fmla="*/ 72 w 82"/>
                <a:gd name="T19" fmla="*/ 82 h 160"/>
                <a:gd name="T20" fmla="*/ 82 w 82"/>
                <a:gd name="T21" fmla="*/ 114 h 160"/>
                <a:gd name="T22" fmla="*/ 71 w 82"/>
                <a:gd name="T23" fmla="*/ 150 h 160"/>
                <a:gd name="T24" fmla="*/ 38 w 82"/>
                <a:gd name="T25" fmla="*/ 23 h 160"/>
                <a:gd name="T26" fmla="*/ 25 w 82"/>
                <a:gd name="T27" fmla="*/ 23 h 160"/>
                <a:gd name="T28" fmla="*/ 25 w 82"/>
                <a:gd name="T29" fmla="*/ 66 h 160"/>
                <a:gd name="T30" fmla="*/ 38 w 82"/>
                <a:gd name="T31" fmla="*/ 66 h 160"/>
                <a:gd name="T32" fmla="*/ 56 w 82"/>
                <a:gd name="T33" fmla="*/ 45 h 160"/>
                <a:gd name="T34" fmla="*/ 38 w 82"/>
                <a:gd name="T35" fmla="*/ 23 h 160"/>
                <a:gd name="T36" fmla="*/ 37 w 82"/>
                <a:gd name="T37" fmla="*/ 88 h 160"/>
                <a:gd name="T38" fmla="*/ 25 w 82"/>
                <a:gd name="T39" fmla="*/ 88 h 160"/>
                <a:gd name="T40" fmla="*/ 25 w 82"/>
                <a:gd name="T41" fmla="*/ 137 h 160"/>
                <a:gd name="T42" fmla="*/ 37 w 82"/>
                <a:gd name="T43" fmla="*/ 137 h 160"/>
                <a:gd name="T44" fmla="*/ 56 w 82"/>
                <a:gd name="T45" fmla="*/ 112 h 160"/>
                <a:gd name="T46" fmla="*/ 37 w 82"/>
                <a:gd name="T47"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160">
                  <a:moveTo>
                    <a:pt x="71" y="150"/>
                  </a:moveTo>
                  <a:cubicBezTo>
                    <a:pt x="65" y="157"/>
                    <a:pt x="55" y="160"/>
                    <a:pt x="40" y="160"/>
                  </a:cubicBezTo>
                  <a:cubicBezTo>
                    <a:pt x="0" y="160"/>
                    <a:pt x="0" y="160"/>
                    <a:pt x="0" y="160"/>
                  </a:cubicBezTo>
                  <a:cubicBezTo>
                    <a:pt x="0" y="0"/>
                    <a:pt x="0" y="0"/>
                    <a:pt x="0" y="0"/>
                  </a:cubicBezTo>
                  <a:cubicBezTo>
                    <a:pt x="40" y="0"/>
                    <a:pt x="40" y="0"/>
                    <a:pt x="40" y="0"/>
                  </a:cubicBezTo>
                  <a:cubicBezTo>
                    <a:pt x="55" y="0"/>
                    <a:pt x="65" y="4"/>
                    <a:pt x="71" y="10"/>
                  </a:cubicBezTo>
                  <a:cubicBezTo>
                    <a:pt x="78" y="18"/>
                    <a:pt x="81" y="26"/>
                    <a:pt x="81" y="43"/>
                  </a:cubicBezTo>
                  <a:cubicBezTo>
                    <a:pt x="81" y="54"/>
                    <a:pt x="79" y="63"/>
                    <a:pt x="72" y="71"/>
                  </a:cubicBezTo>
                  <a:cubicBezTo>
                    <a:pt x="70" y="73"/>
                    <a:pt x="67" y="75"/>
                    <a:pt x="64" y="76"/>
                  </a:cubicBezTo>
                  <a:cubicBezTo>
                    <a:pt x="67" y="78"/>
                    <a:pt x="70" y="80"/>
                    <a:pt x="72" y="82"/>
                  </a:cubicBezTo>
                  <a:cubicBezTo>
                    <a:pt x="80" y="90"/>
                    <a:pt x="82" y="99"/>
                    <a:pt x="82" y="114"/>
                  </a:cubicBezTo>
                  <a:cubicBezTo>
                    <a:pt x="82" y="133"/>
                    <a:pt x="79" y="142"/>
                    <a:pt x="71" y="150"/>
                  </a:cubicBezTo>
                  <a:close/>
                  <a:moveTo>
                    <a:pt x="38" y="23"/>
                  </a:moveTo>
                  <a:cubicBezTo>
                    <a:pt x="25" y="23"/>
                    <a:pt x="25" y="23"/>
                    <a:pt x="25" y="23"/>
                  </a:cubicBezTo>
                  <a:cubicBezTo>
                    <a:pt x="25" y="66"/>
                    <a:pt x="25" y="66"/>
                    <a:pt x="25" y="66"/>
                  </a:cubicBezTo>
                  <a:cubicBezTo>
                    <a:pt x="38" y="66"/>
                    <a:pt x="38" y="66"/>
                    <a:pt x="38" y="66"/>
                  </a:cubicBezTo>
                  <a:cubicBezTo>
                    <a:pt x="51" y="66"/>
                    <a:pt x="56" y="60"/>
                    <a:pt x="56" y="45"/>
                  </a:cubicBezTo>
                  <a:cubicBezTo>
                    <a:pt x="56" y="29"/>
                    <a:pt x="51" y="23"/>
                    <a:pt x="38" y="23"/>
                  </a:cubicBezTo>
                  <a:close/>
                  <a:moveTo>
                    <a:pt x="37" y="88"/>
                  </a:moveTo>
                  <a:cubicBezTo>
                    <a:pt x="25" y="88"/>
                    <a:pt x="25" y="88"/>
                    <a:pt x="25" y="88"/>
                  </a:cubicBezTo>
                  <a:cubicBezTo>
                    <a:pt x="25" y="137"/>
                    <a:pt x="25" y="137"/>
                    <a:pt x="25" y="137"/>
                  </a:cubicBezTo>
                  <a:cubicBezTo>
                    <a:pt x="37" y="137"/>
                    <a:pt x="37" y="137"/>
                    <a:pt x="37" y="137"/>
                  </a:cubicBezTo>
                  <a:cubicBezTo>
                    <a:pt x="51" y="137"/>
                    <a:pt x="56" y="131"/>
                    <a:pt x="56" y="112"/>
                  </a:cubicBezTo>
                  <a:cubicBezTo>
                    <a:pt x="56" y="95"/>
                    <a:pt x="51" y="88"/>
                    <a:pt x="37" y="8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49"/>
            <p:cNvSpPr>
              <a:spLocks/>
            </p:cNvSpPr>
            <p:nvPr userDrawn="1"/>
          </p:nvSpPr>
          <p:spPr bwMode="auto">
            <a:xfrm>
              <a:off x="9525001" y="5975350"/>
              <a:ext cx="28575" cy="52388"/>
            </a:xfrm>
            <a:custGeom>
              <a:avLst/>
              <a:gdLst>
                <a:gd name="T0" fmla="*/ 12 w 18"/>
                <a:gd name="T1" fmla="*/ 20 h 33"/>
                <a:gd name="T2" fmla="*/ 12 w 18"/>
                <a:gd name="T3" fmla="*/ 33 h 33"/>
                <a:gd name="T4" fmla="*/ 7 w 18"/>
                <a:gd name="T5" fmla="*/ 33 h 33"/>
                <a:gd name="T6" fmla="*/ 7 w 18"/>
                <a:gd name="T7" fmla="*/ 20 h 33"/>
                <a:gd name="T8" fmla="*/ 0 w 18"/>
                <a:gd name="T9" fmla="*/ 0 h 33"/>
                <a:gd name="T10" fmla="*/ 6 w 18"/>
                <a:gd name="T11" fmla="*/ 0 h 33"/>
                <a:gd name="T12" fmla="*/ 9 w 18"/>
                <a:gd name="T13" fmla="*/ 14 h 33"/>
                <a:gd name="T14" fmla="*/ 13 w 18"/>
                <a:gd name="T15" fmla="*/ 0 h 33"/>
                <a:gd name="T16" fmla="*/ 18 w 18"/>
                <a:gd name="T17" fmla="*/ 0 h 33"/>
                <a:gd name="T18" fmla="*/ 12 w 18"/>
                <a:gd name="T19"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3">
                  <a:moveTo>
                    <a:pt x="12" y="20"/>
                  </a:moveTo>
                  <a:lnTo>
                    <a:pt x="12" y="33"/>
                  </a:lnTo>
                  <a:lnTo>
                    <a:pt x="7" y="33"/>
                  </a:lnTo>
                  <a:lnTo>
                    <a:pt x="7" y="20"/>
                  </a:lnTo>
                  <a:lnTo>
                    <a:pt x="0" y="0"/>
                  </a:lnTo>
                  <a:lnTo>
                    <a:pt x="6" y="0"/>
                  </a:lnTo>
                  <a:lnTo>
                    <a:pt x="9" y="14"/>
                  </a:lnTo>
                  <a:lnTo>
                    <a:pt x="13" y="0"/>
                  </a:lnTo>
                  <a:lnTo>
                    <a:pt x="18" y="0"/>
                  </a:lnTo>
                  <a:lnTo>
                    <a:pt x="12" y="20"/>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55" name="Picture 68" descr="C:\WORK IN PROGRESS\PPT template\Infinity PPT\CheckPoint_Infinity_Logo_cropped.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25687" y="5875437"/>
            <a:ext cx="316623" cy="270094"/>
          </a:xfrm>
          <a:prstGeom prst="rect">
            <a:avLst/>
          </a:prstGeom>
          <a:noFill/>
          <a:extLst>
            <a:ext uri="{909E8E84-426E-40DD-AFC4-6F175D3DCCD1}">
              <a14:hiddenFill xmlns:a14="http://schemas.microsoft.com/office/drawing/2010/main">
                <a:solidFill>
                  <a:srgbClr val="FFFFFF"/>
                </a:solidFill>
              </a14:hiddenFill>
            </a:ext>
          </a:extLst>
        </p:spPr>
      </p:pic>
      <p:sp>
        <p:nvSpPr>
          <p:cNvPr id="89" name="Footer_copyright"/>
          <p:cNvSpPr txBox="1">
            <a:spLocks/>
          </p:cNvSpPr>
          <p:nvPr userDrawn="1"/>
        </p:nvSpPr>
        <p:spPr>
          <a:xfrm>
            <a:off x="349590" y="652576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chemeClr val="bg1">
                    <a:lumMod val="75000"/>
                  </a:schemeClr>
                </a:solidFill>
              </a:rPr>
              <a:t>©2019 Check Point Software Technologies</a:t>
            </a:r>
            <a:r>
              <a:rPr lang="en-US" sz="900" kern="0" baseline="0" dirty="0">
                <a:solidFill>
                  <a:schemeClr val="bg1">
                    <a:lumMod val="75000"/>
                  </a:schemeClr>
                </a:solidFill>
              </a:rPr>
              <a:t> </a:t>
            </a:r>
            <a:r>
              <a:rPr lang="en-US" sz="900" kern="0" dirty="0">
                <a:solidFill>
                  <a:schemeClr val="bg1">
                    <a:lumMod val="75000"/>
                  </a:schemeClr>
                </a:solidFill>
              </a:rPr>
              <a:t>Ltd. </a:t>
            </a: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a:t>PRESENTATION TITLE</a:t>
            </a:r>
          </a:p>
        </p:txBody>
      </p:sp>
      <p:sp>
        <p:nvSpPr>
          <p:cNvPr id="91" name="Footer_security classification"/>
          <p:cNvSpPr>
            <a:spLocks noGrp="1"/>
          </p:cNvSpPr>
          <p:nvPr userDrawn="1">
            <p:ph type="ftr" sz="quarter" idx="3"/>
          </p:nvPr>
        </p:nvSpPr>
        <p:spPr>
          <a:xfrm>
            <a:off x="2957904" y="652576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r>
              <a:rPr lang="en-US"/>
              <a:t> [Internal Use] for Check Point employees​</a:t>
            </a:r>
            <a:endParaRPr lang="en-US" dirty="0"/>
          </a:p>
        </p:txBody>
      </p:sp>
      <p:pic>
        <p:nvPicPr>
          <p:cNvPr id="1026" name="Check Point 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72471" y="239941"/>
            <a:ext cx="1737360" cy="108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userDrawn="1"/>
        </p:nvGrpSpPr>
        <p:grpSpPr>
          <a:xfrm>
            <a:off x="7263671" y="5076024"/>
            <a:ext cx="3526771" cy="1432257"/>
            <a:chOff x="7263671" y="5076024"/>
            <a:chExt cx="3526771" cy="1432257"/>
          </a:xfrm>
        </p:grpSpPr>
        <p:grpSp>
          <p:nvGrpSpPr>
            <p:cNvPr id="94" name="Group 7"/>
            <p:cNvGrpSpPr>
              <a:grpSpLocks noChangeAspect="1"/>
            </p:cNvGrpSpPr>
            <p:nvPr userDrawn="1"/>
          </p:nvGrpSpPr>
          <p:grpSpPr bwMode="auto">
            <a:xfrm>
              <a:off x="7263671" y="6436843"/>
              <a:ext cx="2651125" cy="71438"/>
              <a:chOff x="4420" y="3962"/>
              <a:chExt cx="1670" cy="45"/>
            </a:xfrm>
          </p:grpSpPr>
          <p:sp>
            <p:nvSpPr>
              <p:cNvPr id="95" name="AutoShape 6"/>
              <p:cNvSpPr>
                <a:spLocks noChangeAspect="1" noChangeArrowheads="1" noTextEdit="1"/>
              </p:cNvSpPr>
              <p:nvPr userDrawn="1"/>
            </p:nvSpPr>
            <p:spPr bwMode="auto">
              <a:xfrm>
                <a:off x="4420" y="3962"/>
                <a:ext cx="167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
              <p:cNvSpPr>
                <a:spLocks/>
              </p:cNvSpPr>
              <p:nvPr userDrawn="1"/>
            </p:nvSpPr>
            <p:spPr bwMode="auto">
              <a:xfrm>
                <a:off x="4420" y="3962"/>
                <a:ext cx="32" cy="44"/>
              </a:xfrm>
              <a:custGeom>
                <a:avLst/>
                <a:gdLst>
                  <a:gd name="T0" fmla="*/ 13 w 25"/>
                  <a:gd name="T1" fmla="*/ 35 h 35"/>
                  <a:gd name="T2" fmla="*/ 3 w 25"/>
                  <a:gd name="T3" fmla="*/ 31 h 35"/>
                  <a:gd name="T4" fmla="*/ 0 w 25"/>
                  <a:gd name="T5" fmla="*/ 17 h 35"/>
                  <a:gd name="T6" fmla="*/ 3 w 25"/>
                  <a:gd name="T7" fmla="*/ 3 h 35"/>
                  <a:gd name="T8" fmla="*/ 13 w 25"/>
                  <a:gd name="T9" fmla="*/ 0 h 35"/>
                  <a:gd name="T10" fmla="*/ 25 w 25"/>
                  <a:gd name="T11" fmla="*/ 11 h 35"/>
                  <a:gd name="T12" fmla="*/ 19 w 25"/>
                  <a:gd name="T13" fmla="*/ 11 h 35"/>
                  <a:gd name="T14" fmla="*/ 13 w 25"/>
                  <a:gd name="T15" fmla="*/ 6 h 35"/>
                  <a:gd name="T16" fmla="*/ 8 w 25"/>
                  <a:gd name="T17" fmla="*/ 7 h 35"/>
                  <a:gd name="T18" fmla="*/ 7 w 25"/>
                  <a:gd name="T19" fmla="*/ 17 h 35"/>
                  <a:gd name="T20" fmla="*/ 8 w 25"/>
                  <a:gd name="T21" fmla="*/ 27 h 35"/>
                  <a:gd name="T22" fmla="*/ 13 w 25"/>
                  <a:gd name="T23" fmla="*/ 29 h 35"/>
                  <a:gd name="T24" fmla="*/ 19 w 25"/>
                  <a:gd name="T25" fmla="*/ 24 h 35"/>
                  <a:gd name="T26" fmla="*/ 25 w 25"/>
                  <a:gd name="T27" fmla="*/ 24 h 35"/>
                  <a:gd name="T28" fmla="*/ 13 w 25"/>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5">
                    <a:moveTo>
                      <a:pt x="13" y="35"/>
                    </a:moveTo>
                    <a:cubicBezTo>
                      <a:pt x="9" y="35"/>
                      <a:pt x="6" y="34"/>
                      <a:pt x="3" y="31"/>
                    </a:cubicBezTo>
                    <a:cubicBezTo>
                      <a:pt x="0" y="28"/>
                      <a:pt x="0" y="24"/>
                      <a:pt x="0" y="17"/>
                    </a:cubicBezTo>
                    <a:cubicBezTo>
                      <a:pt x="0" y="11"/>
                      <a:pt x="0" y="7"/>
                      <a:pt x="3" y="3"/>
                    </a:cubicBezTo>
                    <a:cubicBezTo>
                      <a:pt x="6" y="1"/>
                      <a:pt x="9" y="0"/>
                      <a:pt x="13" y="0"/>
                    </a:cubicBezTo>
                    <a:cubicBezTo>
                      <a:pt x="19" y="0"/>
                      <a:pt x="24" y="3"/>
                      <a:pt x="25" y="11"/>
                    </a:cubicBezTo>
                    <a:cubicBezTo>
                      <a:pt x="19" y="11"/>
                      <a:pt x="19" y="11"/>
                      <a:pt x="19" y="11"/>
                    </a:cubicBezTo>
                    <a:cubicBezTo>
                      <a:pt x="18" y="8"/>
                      <a:pt x="16" y="6"/>
                      <a:pt x="13" y="6"/>
                    </a:cubicBezTo>
                    <a:cubicBezTo>
                      <a:pt x="11" y="6"/>
                      <a:pt x="9" y="6"/>
                      <a:pt x="8" y="7"/>
                    </a:cubicBezTo>
                    <a:cubicBezTo>
                      <a:pt x="7" y="9"/>
                      <a:pt x="7" y="11"/>
                      <a:pt x="7" y="17"/>
                    </a:cubicBezTo>
                    <a:cubicBezTo>
                      <a:pt x="7" y="24"/>
                      <a:pt x="7" y="26"/>
                      <a:pt x="8" y="27"/>
                    </a:cubicBezTo>
                    <a:cubicBezTo>
                      <a:pt x="9" y="28"/>
                      <a:pt x="11" y="29"/>
                      <a:pt x="13" y="29"/>
                    </a:cubicBezTo>
                    <a:cubicBezTo>
                      <a:pt x="16" y="29"/>
                      <a:pt x="18" y="27"/>
                      <a:pt x="19" y="24"/>
                    </a:cubicBezTo>
                    <a:cubicBezTo>
                      <a:pt x="25" y="24"/>
                      <a:pt x="25" y="24"/>
                      <a:pt x="25" y="24"/>
                    </a:cubicBezTo>
                    <a:cubicBezTo>
                      <a:pt x="24" y="31"/>
                      <a:pt x="19" y="35"/>
                      <a:pt x="13"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
              <p:cNvSpPr>
                <a:spLocks/>
              </p:cNvSpPr>
              <p:nvPr userDrawn="1"/>
            </p:nvSpPr>
            <p:spPr bwMode="auto">
              <a:xfrm>
                <a:off x="4472"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0"/>
              <p:cNvSpPr>
                <a:spLocks noEditPoints="1"/>
              </p:cNvSpPr>
              <p:nvPr userDrawn="1"/>
            </p:nvSpPr>
            <p:spPr bwMode="auto">
              <a:xfrm>
                <a:off x="4519" y="3962"/>
                <a:ext cx="32" cy="44"/>
              </a:xfrm>
              <a:custGeom>
                <a:avLst/>
                <a:gdLst>
                  <a:gd name="T0" fmla="*/ 22 w 25"/>
                  <a:gd name="T1" fmla="*/ 31 h 35"/>
                  <a:gd name="T2" fmla="*/ 13 w 25"/>
                  <a:gd name="T3" fmla="*/ 35 h 35"/>
                  <a:gd name="T4" fmla="*/ 3 w 25"/>
                  <a:gd name="T5" fmla="*/ 31 h 35"/>
                  <a:gd name="T6" fmla="*/ 0 w 25"/>
                  <a:gd name="T7" fmla="*/ 17 h 35"/>
                  <a:gd name="T8" fmla="*/ 3 w 25"/>
                  <a:gd name="T9" fmla="*/ 3 h 35"/>
                  <a:gd name="T10" fmla="*/ 13 w 25"/>
                  <a:gd name="T11" fmla="*/ 0 h 35"/>
                  <a:gd name="T12" fmla="*/ 22 w 25"/>
                  <a:gd name="T13" fmla="*/ 3 h 35"/>
                  <a:gd name="T14" fmla="*/ 25 w 25"/>
                  <a:gd name="T15" fmla="*/ 17 h 35"/>
                  <a:gd name="T16" fmla="*/ 22 w 25"/>
                  <a:gd name="T17" fmla="*/ 31 h 35"/>
                  <a:gd name="T18" fmla="*/ 17 w 25"/>
                  <a:gd name="T19" fmla="*/ 8 h 35"/>
                  <a:gd name="T20" fmla="*/ 13 w 25"/>
                  <a:gd name="T21" fmla="*/ 6 h 35"/>
                  <a:gd name="T22" fmla="*/ 8 w 25"/>
                  <a:gd name="T23" fmla="*/ 8 h 35"/>
                  <a:gd name="T24" fmla="*/ 7 w 25"/>
                  <a:gd name="T25" fmla="*/ 17 h 35"/>
                  <a:gd name="T26" fmla="*/ 8 w 25"/>
                  <a:gd name="T27" fmla="*/ 27 h 35"/>
                  <a:gd name="T28" fmla="*/ 13 w 25"/>
                  <a:gd name="T29" fmla="*/ 29 h 35"/>
                  <a:gd name="T30" fmla="*/ 17 w 25"/>
                  <a:gd name="T31" fmla="*/ 27 h 35"/>
                  <a:gd name="T32" fmla="*/ 19 w 25"/>
                  <a:gd name="T33" fmla="*/ 17 h 35"/>
                  <a:gd name="T34" fmla="*/ 17 w 25"/>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35">
                    <a:moveTo>
                      <a:pt x="22" y="31"/>
                    </a:moveTo>
                    <a:cubicBezTo>
                      <a:pt x="20" y="34"/>
                      <a:pt x="17" y="35"/>
                      <a:pt x="13" y="35"/>
                    </a:cubicBezTo>
                    <a:cubicBezTo>
                      <a:pt x="9" y="35"/>
                      <a:pt x="6" y="34"/>
                      <a:pt x="3" y="31"/>
                    </a:cubicBezTo>
                    <a:cubicBezTo>
                      <a:pt x="0" y="28"/>
                      <a:pt x="0" y="24"/>
                      <a:pt x="0" y="17"/>
                    </a:cubicBezTo>
                    <a:cubicBezTo>
                      <a:pt x="0" y="11"/>
                      <a:pt x="0" y="7"/>
                      <a:pt x="3" y="3"/>
                    </a:cubicBezTo>
                    <a:cubicBezTo>
                      <a:pt x="6" y="1"/>
                      <a:pt x="9" y="0"/>
                      <a:pt x="13" y="0"/>
                    </a:cubicBezTo>
                    <a:cubicBezTo>
                      <a:pt x="17" y="0"/>
                      <a:pt x="20" y="1"/>
                      <a:pt x="22" y="3"/>
                    </a:cubicBezTo>
                    <a:cubicBezTo>
                      <a:pt x="25" y="7"/>
                      <a:pt x="25" y="11"/>
                      <a:pt x="25" y="17"/>
                    </a:cubicBezTo>
                    <a:cubicBezTo>
                      <a:pt x="25" y="24"/>
                      <a:pt x="25" y="28"/>
                      <a:pt x="22" y="31"/>
                    </a:cubicBezTo>
                    <a:close/>
                    <a:moveTo>
                      <a:pt x="17" y="8"/>
                    </a:moveTo>
                    <a:cubicBezTo>
                      <a:pt x="16" y="6"/>
                      <a:pt x="14" y="6"/>
                      <a:pt x="13" y="6"/>
                    </a:cubicBezTo>
                    <a:cubicBezTo>
                      <a:pt x="11" y="6"/>
                      <a:pt x="9" y="6"/>
                      <a:pt x="8" y="8"/>
                    </a:cubicBezTo>
                    <a:cubicBezTo>
                      <a:pt x="7" y="9"/>
                      <a:pt x="7" y="11"/>
                      <a:pt x="7" y="17"/>
                    </a:cubicBezTo>
                    <a:cubicBezTo>
                      <a:pt x="7" y="24"/>
                      <a:pt x="7" y="26"/>
                      <a:pt x="8" y="27"/>
                    </a:cubicBezTo>
                    <a:cubicBezTo>
                      <a:pt x="9" y="28"/>
                      <a:pt x="11" y="29"/>
                      <a:pt x="13" y="29"/>
                    </a:cubicBezTo>
                    <a:cubicBezTo>
                      <a:pt x="14" y="29"/>
                      <a:pt x="16" y="28"/>
                      <a:pt x="17" y="27"/>
                    </a:cubicBezTo>
                    <a:cubicBezTo>
                      <a:pt x="18" y="26"/>
                      <a:pt x="19" y="24"/>
                      <a:pt x="19" y="17"/>
                    </a:cubicBezTo>
                    <a:cubicBezTo>
                      <a:pt x="19" y="11"/>
                      <a:pt x="18"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1"/>
              <p:cNvSpPr>
                <a:spLocks/>
              </p:cNvSpPr>
              <p:nvPr userDrawn="1"/>
            </p:nvSpPr>
            <p:spPr bwMode="auto">
              <a:xfrm>
                <a:off x="4572" y="3962"/>
                <a:ext cx="32" cy="44"/>
              </a:xfrm>
              <a:custGeom>
                <a:avLst/>
                <a:gdLst>
                  <a:gd name="T0" fmla="*/ 12 w 25"/>
                  <a:gd name="T1" fmla="*/ 35 h 35"/>
                  <a:gd name="T2" fmla="*/ 0 w 25"/>
                  <a:gd name="T3" fmla="*/ 23 h 35"/>
                  <a:gd name="T4" fmla="*/ 0 w 25"/>
                  <a:gd name="T5" fmla="*/ 0 h 35"/>
                  <a:gd name="T6" fmla="*/ 6 w 25"/>
                  <a:gd name="T7" fmla="*/ 0 h 35"/>
                  <a:gd name="T8" fmla="*/ 6 w 25"/>
                  <a:gd name="T9" fmla="*/ 23 h 35"/>
                  <a:gd name="T10" fmla="*/ 12 w 25"/>
                  <a:gd name="T11" fmla="*/ 29 h 35"/>
                  <a:gd name="T12" fmla="*/ 18 w 25"/>
                  <a:gd name="T13" fmla="*/ 23 h 35"/>
                  <a:gd name="T14" fmla="*/ 18 w 25"/>
                  <a:gd name="T15" fmla="*/ 0 h 35"/>
                  <a:gd name="T16" fmla="*/ 25 w 25"/>
                  <a:gd name="T17" fmla="*/ 0 h 35"/>
                  <a:gd name="T18" fmla="*/ 25 w 25"/>
                  <a:gd name="T19" fmla="*/ 23 h 35"/>
                  <a:gd name="T20" fmla="*/ 12 w 25"/>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5">
                    <a:moveTo>
                      <a:pt x="12" y="35"/>
                    </a:moveTo>
                    <a:cubicBezTo>
                      <a:pt x="5" y="35"/>
                      <a:pt x="0" y="30"/>
                      <a:pt x="0" y="23"/>
                    </a:cubicBezTo>
                    <a:cubicBezTo>
                      <a:pt x="0" y="0"/>
                      <a:pt x="0" y="0"/>
                      <a:pt x="0" y="0"/>
                    </a:cubicBezTo>
                    <a:cubicBezTo>
                      <a:pt x="6" y="0"/>
                      <a:pt x="6" y="0"/>
                      <a:pt x="6" y="0"/>
                    </a:cubicBezTo>
                    <a:cubicBezTo>
                      <a:pt x="6" y="23"/>
                      <a:pt x="6" y="23"/>
                      <a:pt x="6" y="23"/>
                    </a:cubicBezTo>
                    <a:cubicBezTo>
                      <a:pt x="6" y="27"/>
                      <a:pt x="9" y="29"/>
                      <a:pt x="12" y="29"/>
                    </a:cubicBezTo>
                    <a:cubicBezTo>
                      <a:pt x="16" y="29"/>
                      <a:pt x="18" y="27"/>
                      <a:pt x="18" y="23"/>
                    </a:cubicBezTo>
                    <a:cubicBezTo>
                      <a:pt x="18" y="0"/>
                      <a:pt x="18" y="0"/>
                      <a:pt x="18" y="0"/>
                    </a:cubicBezTo>
                    <a:cubicBezTo>
                      <a:pt x="25" y="0"/>
                      <a:pt x="25" y="0"/>
                      <a:pt x="25" y="0"/>
                    </a:cubicBezTo>
                    <a:cubicBezTo>
                      <a:pt x="25" y="23"/>
                      <a:pt x="25" y="23"/>
                      <a:pt x="25" y="23"/>
                    </a:cubicBezTo>
                    <a:cubicBezTo>
                      <a:pt x="25" y="30"/>
                      <a:pt x="19" y="35"/>
                      <a:pt x="12"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2"/>
              <p:cNvSpPr>
                <a:spLocks noEditPoints="1"/>
              </p:cNvSpPr>
              <p:nvPr userDrawn="1"/>
            </p:nvSpPr>
            <p:spPr bwMode="auto">
              <a:xfrm>
                <a:off x="4625" y="3962"/>
                <a:ext cx="33" cy="44"/>
              </a:xfrm>
              <a:custGeom>
                <a:avLst/>
                <a:gdLst>
                  <a:gd name="T0" fmla="*/ 23 w 26"/>
                  <a:gd name="T1" fmla="*/ 30 h 35"/>
                  <a:gd name="T2" fmla="*/ 13 w 26"/>
                  <a:gd name="T3" fmla="*/ 35 h 35"/>
                  <a:gd name="T4" fmla="*/ 0 w 26"/>
                  <a:gd name="T5" fmla="*/ 35 h 35"/>
                  <a:gd name="T6" fmla="*/ 0 w 26"/>
                  <a:gd name="T7" fmla="*/ 0 h 35"/>
                  <a:gd name="T8" fmla="*/ 13 w 26"/>
                  <a:gd name="T9" fmla="*/ 0 h 35"/>
                  <a:gd name="T10" fmla="*/ 23 w 26"/>
                  <a:gd name="T11" fmla="*/ 5 h 35"/>
                  <a:gd name="T12" fmla="*/ 26 w 26"/>
                  <a:gd name="T13" fmla="*/ 17 h 35"/>
                  <a:gd name="T14" fmla="*/ 23 w 26"/>
                  <a:gd name="T15" fmla="*/ 30 h 35"/>
                  <a:gd name="T16" fmla="*/ 17 w 26"/>
                  <a:gd name="T17" fmla="*/ 8 h 35"/>
                  <a:gd name="T18" fmla="*/ 12 w 26"/>
                  <a:gd name="T19" fmla="*/ 6 h 35"/>
                  <a:gd name="T20" fmla="*/ 7 w 26"/>
                  <a:gd name="T21" fmla="*/ 6 h 35"/>
                  <a:gd name="T22" fmla="*/ 7 w 26"/>
                  <a:gd name="T23" fmla="*/ 29 h 35"/>
                  <a:gd name="T24" fmla="*/ 12 w 26"/>
                  <a:gd name="T25" fmla="*/ 29 h 35"/>
                  <a:gd name="T26" fmla="*/ 17 w 26"/>
                  <a:gd name="T27" fmla="*/ 26 h 35"/>
                  <a:gd name="T28" fmla="*/ 19 w 26"/>
                  <a:gd name="T29" fmla="*/ 17 h 35"/>
                  <a:gd name="T30" fmla="*/ 17 w 26"/>
                  <a:gd name="T31"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5">
                    <a:moveTo>
                      <a:pt x="23" y="30"/>
                    </a:moveTo>
                    <a:cubicBezTo>
                      <a:pt x="21" y="33"/>
                      <a:pt x="18" y="35"/>
                      <a:pt x="13" y="35"/>
                    </a:cubicBezTo>
                    <a:cubicBezTo>
                      <a:pt x="0" y="35"/>
                      <a:pt x="0" y="35"/>
                      <a:pt x="0" y="35"/>
                    </a:cubicBezTo>
                    <a:cubicBezTo>
                      <a:pt x="0" y="0"/>
                      <a:pt x="0" y="0"/>
                      <a:pt x="0" y="0"/>
                    </a:cubicBezTo>
                    <a:cubicBezTo>
                      <a:pt x="13" y="0"/>
                      <a:pt x="13" y="0"/>
                      <a:pt x="13" y="0"/>
                    </a:cubicBezTo>
                    <a:cubicBezTo>
                      <a:pt x="18" y="0"/>
                      <a:pt x="21" y="2"/>
                      <a:pt x="23" y="5"/>
                    </a:cubicBezTo>
                    <a:cubicBezTo>
                      <a:pt x="26" y="8"/>
                      <a:pt x="26" y="12"/>
                      <a:pt x="26" y="17"/>
                    </a:cubicBezTo>
                    <a:cubicBezTo>
                      <a:pt x="26" y="23"/>
                      <a:pt x="26" y="27"/>
                      <a:pt x="23" y="30"/>
                    </a:cubicBezTo>
                    <a:close/>
                    <a:moveTo>
                      <a:pt x="17" y="8"/>
                    </a:moveTo>
                    <a:cubicBezTo>
                      <a:pt x="16" y="7"/>
                      <a:pt x="15" y="6"/>
                      <a:pt x="12" y="6"/>
                    </a:cubicBezTo>
                    <a:cubicBezTo>
                      <a:pt x="7" y="6"/>
                      <a:pt x="7" y="6"/>
                      <a:pt x="7" y="6"/>
                    </a:cubicBezTo>
                    <a:cubicBezTo>
                      <a:pt x="7" y="29"/>
                      <a:pt x="7" y="29"/>
                      <a:pt x="7" y="29"/>
                    </a:cubicBezTo>
                    <a:cubicBezTo>
                      <a:pt x="12" y="29"/>
                      <a:pt x="12" y="29"/>
                      <a:pt x="12" y="29"/>
                    </a:cubicBezTo>
                    <a:cubicBezTo>
                      <a:pt x="15" y="29"/>
                      <a:pt x="16" y="28"/>
                      <a:pt x="17" y="26"/>
                    </a:cubicBezTo>
                    <a:cubicBezTo>
                      <a:pt x="19" y="25"/>
                      <a:pt x="19" y="23"/>
                      <a:pt x="19" y="17"/>
                    </a:cubicBezTo>
                    <a:cubicBezTo>
                      <a:pt x="19" y="12"/>
                      <a:pt x="19" y="10"/>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3"/>
              <p:cNvSpPr>
                <a:spLocks noChangeArrowheads="1"/>
              </p:cNvSpPr>
              <p:nvPr userDrawn="1"/>
            </p:nvSpPr>
            <p:spPr bwMode="auto">
              <a:xfrm>
                <a:off x="4722" y="3968"/>
                <a:ext cx="25"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4"/>
              <p:cNvSpPr>
                <a:spLocks/>
              </p:cNvSpPr>
              <p:nvPr userDrawn="1"/>
            </p:nvSpPr>
            <p:spPr bwMode="auto">
              <a:xfrm>
                <a:off x="4827" y="3962"/>
                <a:ext cx="41" cy="44"/>
              </a:xfrm>
              <a:custGeom>
                <a:avLst/>
                <a:gdLst>
                  <a:gd name="T0" fmla="*/ 32 w 41"/>
                  <a:gd name="T1" fmla="*/ 44 h 44"/>
                  <a:gd name="T2" fmla="*/ 32 w 41"/>
                  <a:gd name="T3" fmla="*/ 17 h 44"/>
                  <a:gd name="T4" fmla="*/ 23 w 41"/>
                  <a:gd name="T5" fmla="*/ 35 h 44"/>
                  <a:gd name="T6" fmla="*/ 18 w 41"/>
                  <a:gd name="T7" fmla="*/ 35 h 44"/>
                  <a:gd name="T8" fmla="*/ 9 w 41"/>
                  <a:gd name="T9" fmla="*/ 17 h 44"/>
                  <a:gd name="T10" fmla="*/ 9 w 41"/>
                  <a:gd name="T11" fmla="*/ 44 h 44"/>
                  <a:gd name="T12" fmla="*/ 0 w 41"/>
                  <a:gd name="T13" fmla="*/ 44 h 44"/>
                  <a:gd name="T14" fmla="*/ 0 w 41"/>
                  <a:gd name="T15" fmla="*/ 0 h 44"/>
                  <a:gd name="T16" fmla="*/ 9 w 41"/>
                  <a:gd name="T17" fmla="*/ 0 h 44"/>
                  <a:gd name="T18" fmla="*/ 20 w 41"/>
                  <a:gd name="T19" fmla="*/ 24 h 44"/>
                  <a:gd name="T20" fmla="*/ 32 w 41"/>
                  <a:gd name="T21" fmla="*/ 0 h 44"/>
                  <a:gd name="T22" fmla="*/ 41 w 41"/>
                  <a:gd name="T23" fmla="*/ 0 h 44"/>
                  <a:gd name="T24" fmla="*/ 41 w 41"/>
                  <a:gd name="T25" fmla="*/ 44 h 44"/>
                  <a:gd name="T26" fmla="*/ 32 w 41"/>
                  <a:gd name="T2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4">
                    <a:moveTo>
                      <a:pt x="32" y="44"/>
                    </a:moveTo>
                    <a:lnTo>
                      <a:pt x="32" y="17"/>
                    </a:lnTo>
                    <a:lnTo>
                      <a:pt x="23" y="35"/>
                    </a:lnTo>
                    <a:lnTo>
                      <a:pt x="18" y="35"/>
                    </a:lnTo>
                    <a:lnTo>
                      <a:pt x="9" y="17"/>
                    </a:lnTo>
                    <a:lnTo>
                      <a:pt x="9" y="44"/>
                    </a:lnTo>
                    <a:lnTo>
                      <a:pt x="0" y="44"/>
                    </a:lnTo>
                    <a:lnTo>
                      <a:pt x="0" y="0"/>
                    </a:lnTo>
                    <a:lnTo>
                      <a:pt x="9" y="0"/>
                    </a:lnTo>
                    <a:lnTo>
                      <a:pt x="20" y="24"/>
                    </a:lnTo>
                    <a:lnTo>
                      <a:pt x="32" y="0"/>
                    </a:lnTo>
                    <a:lnTo>
                      <a:pt x="41" y="0"/>
                    </a:lnTo>
                    <a:lnTo>
                      <a:pt x="41" y="44"/>
                    </a:lnTo>
                    <a:lnTo>
                      <a:pt x="32"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
              <p:cNvSpPr>
                <a:spLocks noEditPoints="1"/>
              </p:cNvSpPr>
              <p:nvPr userDrawn="1"/>
            </p:nvSpPr>
            <p:spPr bwMode="auto">
              <a:xfrm>
                <a:off x="4888"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6"/>
              <p:cNvSpPr>
                <a:spLocks noEditPoints="1"/>
              </p:cNvSpPr>
              <p:nvPr userDrawn="1"/>
            </p:nvSpPr>
            <p:spPr bwMode="auto">
              <a:xfrm>
                <a:off x="4941" y="3962"/>
                <a:ext cx="33" cy="44"/>
              </a:xfrm>
              <a:custGeom>
                <a:avLst/>
                <a:gdLst>
                  <a:gd name="T0" fmla="*/ 15 w 26"/>
                  <a:gd name="T1" fmla="*/ 35 h 35"/>
                  <a:gd name="T2" fmla="*/ 0 w 26"/>
                  <a:gd name="T3" fmla="*/ 35 h 35"/>
                  <a:gd name="T4" fmla="*/ 0 w 26"/>
                  <a:gd name="T5" fmla="*/ 0 h 35"/>
                  <a:gd name="T6" fmla="*/ 14 w 26"/>
                  <a:gd name="T7" fmla="*/ 0 h 35"/>
                  <a:gd name="T8" fmla="*/ 25 w 26"/>
                  <a:gd name="T9" fmla="*/ 10 h 35"/>
                  <a:gd name="T10" fmla="*/ 21 w 26"/>
                  <a:gd name="T11" fmla="*/ 17 h 35"/>
                  <a:gd name="T12" fmla="*/ 26 w 26"/>
                  <a:gd name="T13" fmla="*/ 25 h 35"/>
                  <a:gd name="T14" fmla="*/ 15 w 26"/>
                  <a:gd name="T15" fmla="*/ 35 h 35"/>
                  <a:gd name="T16" fmla="*/ 14 w 26"/>
                  <a:gd name="T17" fmla="*/ 6 h 35"/>
                  <a:gd name="T18" fmla="*/ 7 w 26"/>
                  <a:gd name="T19" fmla="*/ 6 h 35"/>
                  <a:gd name="T20" fmla="*/ 7 w 26"/>
                  <a:gd name="T21" fmla="*/ 14 h 35"/>
                  <a:gd name="T22" fmla="*/ 14 w 26"/>
                  <a:gd name="T23" fmla="*/ 14 h 35"/>
                  <a:gd name="T24" fmla="*/ 18 w 26"/>
                  <a:gd name="T25" fmla="*/ 10 h 35"/>
                  <a:gd name="T26" fmla="*/ 14 w 26"/>
                  <a:gd name="T27" fmla="*/ 6 h 35"/>
                  <a:gd name="T28" fmla="*/ 14 w 26"/>
                  <a:gd name="T29" fmla="*/ 20 h 35"/>
                  <a:gd name="T30" fmla="*/ 7 w 26"/>
                  <a:gd name="T31" fmla="*/ 20 h 35"/>
                  <a:gd name="T32" fmla="*/ 7 w 26"/>
                  <a:gd name="T33" fmla="*/ 29 h 35"/>
                  <a:gd name="T34" fmla="*/ 14 w 26"/>
                  <a:gd name="T35" fmla="*/ 29 h 35"/>
                  <a:gd name="T36" fmla="*/ 19 w 26"/>
                  <a:gd name="T37" fmla="*/ 24 h 35"/>
                  <a:gd name="T38" fmla="*/ 14 w 26"/>
                  <a:gd name="T3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5">
                    <a:moveTo>
                      <a:pt x="15" y="35"/>
                    </a:moveTo>
                    <a:cubicBezTo>
                      <a:pt x="0" y="35"/>
                      <a:pt x="0" y="35"/>
                      <a:pt x="0" y="35"/>
                    </a:cubicBezTo>
                    <a:cubicBezTo>
                      <a:pt x="0" y="0"/>
                      <a:pt x="0" y="0"/>
                      <a:pt x="0" y="0"/>
                    </a:cubicBezTo>
                    <a:cubicBezTo>
                      <a:pt x="14" y="0"/>
                      <a:pt x="14" y="0"/>
                      <a:pt x="14" y="0"/>
                    </a:cubicBezTo>
                    <a:cubicBezTo>
                      <a:pt x="21" y="0"/>
                      <a:pt x="25" y="4"/>
                      <a:pt x="25" y="10"/>
                    </a:cubicBezTo>
                    <a:cubicBezTo>
                      <a:pt x="25" y="14"/>
                      <a:pt x="23" y="16"/>
                      <a:pt x="21" y="17"/>
                    </a:cubicBezTo>
                    <a:cubicBezTo>
                      <a:pt x="23" y="18"/>
                      <a:pt x="26" y="20"/>
                      <a:pt x="26" y="25"/>
                    </a:cubicBezTo>
                    <a:cubicBezTo>
                      <a:pt x="26" y="31"/>
                      <a:pt x="21" y="35"/>
                      <a:pt x="15" y="35"/>
                    </a:cubicBezTo>
                    <a:close/>
                    <a:moveTo>
                      <a:pt x="14" y="6"/>
                    </a:moveTo>
                    <a:cubicBezTo>
                      <a:pt x="7" y="6"/>
                      <a:pt x="7" y="6"/>
                      <a:pt x="7" y="6"/>
                    </a:cubicBezTo>
                    <a:cubicBezTo>
                      <a:pt x="7" y="14"/>
                      <a:pt x="7" y="14"/>
                      <a:pt x="7" y="14"/>
                    </a:cubicBezTo>
                    <a:cubicBezTo>
                      <a:pt x="14" y="14"/>
                      <a:pt x="14" y="14"/>
                      <a:pt x="14" y="14"/>
                    </a:cubicBezTo>
                    <a:cubicBezTo>
                      <a:pt x="17" y="14"/>
                      <a:pt x="18" y="12"/>
                      <a:pt x="18" y="10"/>
                    </a:cubicBezTo>
                    <a:cubicBezTo>
                      <a:pt x="18" y="8"/>
                      <a:pt x="17" y="6"/>
                      <a:pt x="14" y="6"/>
                    </a:cubicBezTo>
                    <a:close/>
                    <a:moveTo>
                      <a:pt x="14" y="20"/>
                    </a:moveTo>
                    <a:cubicBezTo>
                      <a:pt x="7" y="20"/>
                      <a:pt x="7" y="20"/>
                      <a:pt x="7" y="20"/>
                    </a:cubicBezTo>
                    <a:cubicBezTo>
                      <a:pt x="7" y="29"/>
                      <a:pt x="7" y="29"/>
                      <a:pt x="7" y="29"/>
                    </a:cubicBezTo>
                    <a:cubicBezTo>
                      <a:pt x="14" y="29"/>
                      <a:pt x="14" y="29"/>
                      <a:pt x="14" y="29"/>
                    </a:cubicBezTo>
                    <a:cubicBezTo>
                      <a:pt x="17" y="29"/>
                      <a:pt x="19" y="27"/>
                      <a:pt x="19" y="24"/>
                    </a:cubicBezTo>
                    <a:cubicBezTo>
                      <a:pt x="19" y="22"/>
                      <a:pt x="17" y="20"/>
                      <a:pt x="14" y="20"/>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7"/>
              <p:cNvSpPr>
                <a:spLocks noChangeArrowheads="1"/>
              </p:cNvSpPr>
              <p:nvPr userDrawn="1"/>
            </p:nvSpPr>
            <p:spPr bwMode="auto">
              <a:xfrm>
                <a:off x="4994"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8"/>
              <p:cNvSpPr>
                <a:spLocks/>
              </p:cNvSpPr>
              <p:nvPr userDrawn="1"/>
            </p:nvSpPr>
            <p:spPr bwMode="auto">
              <a:xfrm>
                <a:off x="5025"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9"/>
              <p:cNvSpPr>
                <a:spLocks/>
              </p:cNvSpPr>
              <p:nvPr userDrawn="1"/>
            </p:nvSpPr>
            <p:spPr bwMode="auto">
              <a:xfrm>
                <a:off x="5073"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20"/>
              <p:cNvSpPr>
                <a:spLocks noChangeArrowheads="1"/>
              </p:cNvSpPr>
              <p:nvPr userDrawn="1"/>
            </p:nvSpPr>
            <p:spPr bwMode="auto">
              <a:xfrm>
                <a:off x="5178" y="3968"/>
                <a:ext cx="24"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1"/>
              <p:cNvSpPr>
                <a:spLocks/>
              </p:cNvSpPr>
              <p:nvPr userDrawn="1"/>
            </p:nvSpPr>
            <p:spPr bwMode="auto">
              <a:xfrm>
                <a:off x="5280"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2"/>
              <p:cNvSpPr>
                <a:spLocks/>
              </p:cNvSpPr>
              <p:nvPr userDrawn="1"/>
            </p:nvSpPr>
            <p:spPr bwMode="auto">
              <a:xfrm>
                <a:off x="5330" y="3962"/>
                <a:ext cx="32" cy="44"/>
              </a:xfrm>
              <a:custGeom>
                <a:avLst/>
                <a:gdLst>
                  <a:gd name="T0" fmla="*/ 25 w 32"/>
                  <a:gd name="T1" fmla="*/ 44 h 44"/>
                  <a:gd name="T2" fmla="*/ 25 w 32"/>
                  <a:gd name="T3" fmla="*/ 25 h 44"/>
                  <a:gd name="T4" fmla="*/ 9 w 32"/>
                  <a:gd name="T5" fmla="*/ 25 h 44"/>
                  <a:gd name="T6" fmla="*/ 9 w 32"/>
                  <a:gd name="T7" fmla="*/ 44 h 44"/>
                  <a:gd name="T8" fmla="*/ 0 w 32"/>
                  <a:gd name="T9" fmla="*/ 44 h 44"/>
                  <a:gd name="T10" fmla="*/ 0 w 32"/>
                  <a:gd name="T11" fmla="*/ 0 h 44"/>
                  <a:gd name="T12" fmla="*/ 9 w 32"/>
                  <a:gd name="T13" fmla="*/ 0 h 44"/>
                  <a:gd name="T14" fmla="*/ 9 w 32"/>
                  <a:gd name="T15" fmla="*/ 17 h 44"/>
                  <a:gd name="T16" fmla="*/ 25 w 32"/>
                  <a:gd name="T17" fmla="*/ 17 h 44"/>
                  <a:gd name="T18" fmla="*/ 25 w 32"/>
                  <a:gd name="T19" fmla="*/ 0 h 44"/>
                  <a:gd name="T20" fmla="*/ 32 w 32"/>
                  <a:gd name="T21" fmla="*/ 0 h 44"/>
                  <a:gd name="T22" fmla="*/ 32 w 32"/>
                  <a:gd name="T23" fmla="*/ 44 h 44"/>
                  <a:gd name="T24" fmla="*/ 25 w 32"/>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4">
                    <a:moveTo>
                      <a:pt x="25" y="44"/>
                    </a:moveTo>
                    <a:lnTo>
                      <a:pt x="25" y="25"/>
                    </a:lnTo>
                    <a:lnTo>
                      <a:pt x="9" y="25"/>
                    </a:lnTo>
                    <a:lnTo>
                      <a:pt x="9" y="44"/>
                    </a:lnTo>
                    <a:lnTo>
                      <a:pt x="0" y="44"/>
                    </a:lnTo>
                    <a:lnTo>
                      <a:pt x="0" y="0"/>
                    </a:lnTo>
                    <a:lnTo>
                      <a:pt x="9" y="0"/>
                    </a:lnTo>
                    <a:lnTo>
                      <a:pt x="9" y="17"/>
                    </a:lnTo>
                    <a:lnTo>
                      <a:pt x="25" y="17"/>
                    </a:lnTo>
                    <a:lnTo>
                      <a:pt x="25" y="0"/>
                    </a:lnTo>
                    <a:lnTo>
                      <a:pt x="32" y="0"/>
                    </a:lnTo>
                    <a:lnTo>
                      <a:pt x="32"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3"/>
              <p:cNvSpPr>
                <a:spLocks noEditPoints="1"/>
              </p:cNvSpPr>
              <p:nvPr userDrawn="1"/>
            </p:nvSpPr>
            <p:spPr bwMode="auto">
              <a:xfrm>
                <a:off x="5385"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4"/>
              <p:cNvSpPr>
                <a:spLocks/>
              </p:cNvSpPr>
              <p:nvPr userDrawn="1"/>
            </p:nvSpPr>
            <p:spPr bwMode="auto">
              <a:xfrm>
                <a:off x="5438"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noEditPoints="1"/>
              </p:cNvSpPr>
              <p:nvPr userDrawn="1"/>
            </p:nvSpPr>
            <p:spPr bwMode="auto">
              <a:xfrm>
                <a:off x="5485" y="3962"/>
                <a:ext cx="38" cy="44"/>
              </a:xfrm>
              <a:custGeom>
                <a:avLst/>
                <a:gdLst>
                  <a:gd name="T0" fmla="*/ 29 w 38"/>
                  <a:gd name="T1" fmla="*/ 44 h 44"/>
                  <a:gd name="T2" fmla="*/ 27 w 38"/>
                  <a:gd name="T3" fmla="*/ 36 h 44"/>
                  <a:gd name="T4" fmla="*/ 12 w 38"/>
                  <a:gd name="T5" fmla="*/ 36 h 44"/>
                  <a:gd name="T6" fmla="*/ 9 w 38"/>
                  <a:gd name="T7" fmla="*/ 44 h 44"/>
                  <a:gd name="T8" fmla="*/ 0 w 38"/>
                  <a:gd name="T9" fmla="*/ 44 h 44"/>
                  <a:gd name="T10" fmla="*/ 15 w 38"/>
                  <a:gd name="T11" fmla="*/ 0 h 44"/>
                  <a:gd name="T12" fmla="*/ 23 w 38"/>
                  <a:gd name="T13" fmla="*/ 0 h 44"/>
                  <a:gd name="T14" fmla="*/ 38 w 38"/>
                  <a:gd name="T15" fmla="*/ 44 h 44"/>
                  <a:gd name="T16" fmla="*/ 29 w 38"/>
                  <a:gd name="T17" fmla="*/ 44 h 44"/>
                  <a:gd name="T18" fmla="*/ 19 w 38"/>
                  <a:gd name="T19" fmla="*/ 12 h 44"/>
                  <a:gd name="T20" fmla="*/ 14 w 38"/>
                  <a:gd name="T21" fmla="*/ 29 h 44"/>
                  <a:gd name="T22" fmla="*/ 24 w 38"/>
                  <a:gd name="T23" fmla="*/ 29 h 44"/>
                  <a:gd name="T24" fmla="*/ 19 w 38"/>
                  <a:gd name="T2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4">
                    <a:moveTo>
                      <a:pt x="29" y="44"/>
                    </a:moveTo>
                    <a:lnTo>
                      <a:pt x="27" y="36"/>
                    </a:lnTo>
                    <a:lnTo>
                      <a:pt x="12" y="36"/>
                    </a:lnTo>
                    <a:lnTo>
                      <a:pt x="9" y="44"/>
                    </a:lnTo>
                    <a:lnTo>
                      <a:pt x="0" y="44"/>
                    </a:lnTo>
                    <a:lnTo>
                      <a:pt x="15" y="0"/>
                    </a:lnTo>
                    <a:lnTo>
                      <a:pt x="23" y="0"/>
                    </a:lnTo>
                    <a:lnTo>
                      <a:pt x="38" y="44"/>
                    </a:lnTo>
                    <a:lnTo>
                      <a:pt x="29" y="44"/>
                    </a:lnTo>
                    <a:close/>
                    <a:moveTo>
                      <a:pt x="19" y="12"/>
                    </a:moveTo>
                    <a:lnTo>
                      <a:pt x="14" y="29"/>
                    </a:lnTo>
                    <a:lnTo>
                      <a:pt x="24" y="29"/>
                    </a:lnTo>
                    <a:lnTo>
                      <a:pt x="19" y="12"/>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p:cNvSpPr>
              <p:nvPr userDrawn="1"/>
            </p:nvSpPr>
            <p:spPr bwMode="auto">
              <a:xfrm>
                <a:off x="5535"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7"/>
              <p:cNvSpPr>
                <a:spLocks noEditPoints="1"/>
              </p:cNvSpPr>
              <p:nvPr userDrawn="1"/>
            </p:nvSpPr>
            <p:spPr bwMode="auto">
              <a:xfrm>
                <a:off x="5613" y="3962"/>
                <a:ext cx="32" cy="44"/>
              </a:xfrm>
              <a:custGeom>
                <a:avLst/>
                <a:gdLst>
                  <a:gd name="T0" fmla="*/ 13 w 25"/>
                  <a:gd name="T1" fmla="*/ 22 h 35"/>
                  <a:gd name="T2" fmla="*/ 6 w 25"/>
                  <a:gd name="T3" fmla="*/ 22 h 35"/>
                  <a:gd name="T4" fmla="*/ 6 w 25"/>
                  <a:gd name="T5" fmla="*/ 35 h 35"/>
                  <a:gd name="T6" fmla="*/ 0 w 25"/>
                  <a:gd name="T7" fmla="*/ 35 h 35"/>
                  <a:gd name="T8" fmla="*/ 0 w 25"/>
                  <a:gd name="T9" fmla="*/ 0 h 35"/>
                  <a:gd name="T10" fmla="*/ 13 w 25"/>
                  <a:gd name="T11" fmla="*/ 0 h 35"/>
                  <a:gd name="T12" fmla="*/ 25 w 25"/>
                  <a:gd name="T13" fmla="*/ 11 h 35"/>
                  <a:gd name="T14" fmla="*/ 13 w 25"/>
                  <a:gd name="T15" fmla="*/ 22 h 35"/>
                  <a:gd name="T16" fmla="*/ 13 w 25"/>
                  <a:gd name="T17" fmla="*/ 6 h 35"/>
                  <a:gd name="T18" fmla="*/ 6 w 25"/>
                  <a:gd name="T19" fmla="*/ 6 h 35"/>
                  <a:gd name="T20" fmla="*/ 6 w 25"/>
                  <a:gd name="T21" fmla="*/ 15 h 35"/>
                  <a:gd name="T22" fmla="*/ 13 w 25"/>
                  <a:gd name="T23" fmla="*/ 15 h 35"/>
                  <a:gd name="T24" fmla="*/ 18 w 25"/>
                  <a:gd name="T25" fmla="*/ 11 h 35"/>
                  <a:gd name="T26" fmla="*/ 13 w 25"/>
                  <a:gd name="T2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5">
                    <a:moveTo>
                      <a:pt x="13" y="22"/>
                    </a:moveTo>
                    <a:cubicBezTo>
                      <a:pt x="6" y="22"/>
                      <a:pt x="6" y="22"/>
                      <a:pt x="6" y="22"/>
                    </a:cubicBezTo>
                    <a:cubicBezTo>
                      <a:pt x="6" y="35"/>
                      <a:pt x="6" y="35"/>
                      <a:pt x="6" y="35"/>
                    </a:cubicBezTo>
                    <a:cubicBezTo>
                      <a:pt x="0" y="35"/>
                      <a:pt x="0" y="35"/>
                      <a:pt x="0" y="35"/>
                    </a:cubicBezTo>
                    <a:cubicBezTo>
                      <a:pt x="0" y="0"/>
                      <a:pt x="0" y="0"/>
                      <a:pt x="0" y="0"/>
                    </a:cubicBezTo>
                    <a:cubicBezTo>
                      <a:pt x="13" y="0"/>
                      <a:pt x="13" y="0"/>
                      <a:pt x="13" y="0"/>
                    </a:cubicBezTo>
                    <a:cubicBezTo>
                      <a:pt x="20" y="0"/>
                      <a:pt x="25" y="5"/>
                      <a:pt x="25" y="11"/>
                    </a:cubicBezTo>
                    <a:cubicBezTo>
                      <a:pt x="25" y="17"/>
                      <a:pt x="20" y="22"/>
                      <a:pt x="13" y="22"/>
                    </a:cubicBezTo>
                    <a:close/>
                    <a:moveTo>
                      <a:pt x="13" y="6"/>
                    </a:moveTo>
                    <a:cubicBezTo>
                      <a:pt x="6" y="6"/>
                      <a:pt x="6" y="6"/>
                      <a:pt x="6" y="6"/>
                    </a:cubicBezTo>
                    <a:cubicBezTo>
                      <a:pt x="6" y="15"/>
                      <a:pt x="6" y="15"/>
                      <a:pt x="6" y="15"/>
                    </a:cubicBezTo>
                    <a:cubicBezTo>
                      <a:pt x="13" y="15"/>
                      <a:pt x="13" y="15"/>
                      <a:pt x="13" y="15"/>
                    </a:cubicBezTo>
                    <a:cubicBezTo>
                      <a:pt x="16" y="15"/>
                      <a:pt x="18" y="14"/>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8"/>
              <p:cNvSpPr>
                <a:spLocks noEditPoints="1"/>
              </p:cNvSpPr>
              <p:nvPr userDrawn="1"/>
            </p:nvSpPr>
            <p:spPr bwMode="auto">
              <a:xfrm>
                <a:off x="5664"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9"/>
              <p:cNvSpPr>
                <a:spLocks/>
              </p:cNvSpPr>
              <p:nvPr userDrawn="1"/>
            </p:nvSpPr>
            <p:spPr bwMode="auto">
              <a:xfrm>
                <a:off x="57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0"/>
              <p:cNvSpPr>
                <a:spLocks/>
              </p:cNvSpPr>
              <p:nvPr userDrawn="1"/>
            </p:nvSpPr>
            <p:spPr bwMode="auto">
              <a:xfrm>
                <a:off x="5764" y="3962"/>
                <a:ext cx="36" cy="44"/>
              </a:xfrm>
              <a:custGeom>
                <a:avLst/>
                <a:gdLst>
                  <a:gd name="T0" fmla="*/ 20 w 36"/>
                  <a:gd name="T1" fmla="*/ 44 h 44"/>
                  <a:gd name="T2" fmla="*/ 14 w 36"/>
                  <a:gd name="T3" fmla="*/ 44 h 44"/>
                  <a:gd name="T4" fmla="*/ 0 w 36"/>
                  <a:gd name="T5" fmla="*/ 0 h 44"/>
                  <a:gd name="T6" fmla="*/ 9 w 36"/>
                  <a:gd name="T7" fmla="*/ 0 h 44"/>
                  <a:gd name="T8" fmla="*/ 18 w 36"/>
                  <a:gd name="T9" fmla="*/ 29 h 44"/>
                  <a:gd name="T10" fmla="*/ 27 w 36"/>
                  <a:gd name="T11" fmla="*/ 0 h 44"/>
                  <a:gd name="T12" fmla="*/ 36 w 36"/>
                  <a:gd name="T13" fmla="*/ 0 h 44"/>
                  <a:gd name="T14" fmla="*/ 20 w 3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4">
                    <a:moveTo>
                      <a:pt x="20" y="44"/>
                    </a:moveTo>
                    <a:lnTo>
                      <a:pt x="14" y="44"/>
                    </a:lnTo>
                    <a:lnTo>
                      <a:pt x="0" y="0"/>
                    </a:lnTo>
                    <a:lnTo>
                      <a:pt x="9" y="0"/>
                    </a:lnTo>
                    <a:lnTo>
                      <a:pt x="18" y="29"/>
                    </a:lnTo>
                    <a:lnTo>
                      <a:pt x="27" y="0"/>
                    </a:lnTo>
                    <a:lnTo>
                      <a:pt x="36" y="0"/>
                    </a:lnTo>
                    <a:lnTo>
                      <a:pt x="2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31"/>
              <p:cNvSpPr>
                <a:spLocks/>
              </p:cNvSpPr>
              <p:nvPr userDrawn="1"/>
            </p:nvSpPr>
            <p:spPr bwMode="auto">
              <a:xfrm>
                <a:off x="58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32"/>
              <p:cNvSpPr>
                <a:spLocks/>
              </p:cNvSpPr>
              <p:nvPr userDrawn="1"/>
            </p:nvSpPr>
            <p:spPr bwMode="auto">
              <a:xfrm>
                <a:off x="5868" y="3962"/>
                <a:ext cx="33" cy="44"/>
              </a:xfrm>
              <a:custGeom>
                <a:avLst/>
                <a:gdLst>
                  <a:gd name="T0" fmla="*/ 25 w 33"/>
                  <a:gd name="T1" fmla="*/ 44 h 44"/>
                  <a:gd name="T2" fmla="*/ 8 w 33"/>
                  <a:gd name="T3" fmla="*/ 16 h 44"/>
                  <a:gd name="T4" fmla="*/ 8 w 33"/>
                  <a:gd name="T5" fmla="*/ 44 h 44"/>
                  <a:gd name="T6" fmla="*/ 0 w 33"/>
                  <a:gd name="T7" fmla="*/ 44 h 44"/>
                  <a:gd name="T8" fmla="*/ 0 w 33"/>
                  <a:gd name="T9" fmla="*/ 0 h 44"/>
                  <a:gd name="T10" fmla="*/ 8 w 33"/>
                  <a:gd name="T11" fmla="*/ 0 h 44"/>
                  <a:gd name="T12" fmla="*/ 24 w 33"/>
                  <a:gd name="T13" fmla="*/ 26 h 44"/>
                  <a:gd name="T14" fmla="*/ 24 w 33"/>
                  <a:gd name="T15" fmla="*/ 0 h 44"/>
                  <a:gd name="T16" fmla="*/ 33 w 33"/>
                  <a:gd name="T17" fmla="*/ 0 h 44"/>
                  <a:gd name="T18" fmla="*/ 33 w 33"/>
                  <a:gd name="T19" fmla="*/ 44 h 44"/>
                  <a:gd name="T20" fmla="*/ 25 w 33"/>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4">
                    <a:moveTo>
                      <a:pt x="25" y="44"/>
                    </a:moveTo>
                    <a:lnTo>
                      <a:pt x="8" y="16"/>
                    </a:lnTo>
                    <a:lnTo>
                      <a:pt x="8" y="44"/>
                    </a:lnTo>
                    <a:lnTo>
                      <a:pt x="0" y="44"/>
                    </a:lnTo>
                    <a:lnTo>
                      <a:pt x="0" y="0"/>
                    </a:lnTo>
                    <a:lnTo>
                      <a:pt x="8" y="0"/>
                    </a:lnTo>
                    <a:lnTo>
                      <a:pt x="24" y="26"/>
                    </a:lnTo>
                    <a:lnTo>
                      <a:pt x="24" y="0"/>
                    </a:lnTo>
                    <a:lnTo>
                      <a:pt x="33" y="0"/>
                    </a:lnTo>
                    <a:lnTo>
                      <a:pt x="33"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3"/>
              <p:cNvSpPr>
                <a:spLocks/>
              </p:cNvSpPr>
              <p:nvPr userDrawn="1"/>
            </p:nvSpPr>
            <p:spPr bwMode="auto">
              <a:xfrm>
                <a:off x="5920" y="3962"/>
                <a:ext cx="32" cy="44"/>
              </a:xfrm>
              <a:custGeom>
                <a:avLst/>
                <a:gdLst>
                  <a:gd name="T0" fmla="*/ 20 w 32"/>
                  <a:gd name="T1" fmla="*/ 7 h 44"/>
                  <a:gd name="T2" fmla="*/ 20 w 32"/>
                  <a:gd name="T3" fmla="*/ 44 h 44"/>
                  <a:gd name="T4" fmla="*/ 13 w 32"/>
                  <a:gd name="T5" fmla="*/ 44 h 44"/>
                  <a:gd name="T6" fmla="*/ 13 w 32"/>
                  <a:gd name="T7" fmla="*/ 7 h 44"/>
                  <a:gd name="T8" fmla="*/ 0 w 32"/>
                  <a:gd name="T9" fmla="*/ 7 h 44"/>
                  <a:gd name="T10" fmla="*/ 0 w 32"/>
                  <a:gd name="T11" fmla="*/ 0 h 44"/>
                  <a:gd name="T12" fmla="*/ 32 w 32"/>
                  <a:gd name="T13" fmla="*/ 0 h 44"/>
                  <a:gd name="T14" fmla="*/ 32 w 32"/>
                  <a:gd name="T15" fmla="*/ 7 h 44"/>
                  <a:gd name="T16" fmla="*/ 20 w 32"/>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4">
                    <a:moveTo>
                      <a:pt x="20" y="7"/>
                    </a:moveTo>
                    <a:lnTo>
                      <a:pt x="20" y="44"/>
                    </a:lnTo>
                    <a:lnTo>
                      <a:pt x="13" y="44"/>
                    </a:lnTo>
                    <a:lnTo>
                      <a:pt x="13" y="7"/>
                    </a:lnTo>
                    <a:lnTo>
                      <a:pt x="0" y="7"/>
                    </a:lnTo>
                    <a:lnTo>
                      <a:pt x="0" y="0"/>
                    </a:lnTo>
                    <a:lnTo>
                      <a:pt x="32" y="0"/>
                    </a:lnTo>
                    <a:lnTo>
                      <a:pt x="32"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34"/>
              <p:cNvSpPr>
                <a:spLocks noChangeArrowheads="1"/>
              </p:cNvSpPr>
              <p:nvPr userDrawn="1"/>
            </p:nvSpPr>
            <p:spPr bwMode="auto">
              <a:xfrm>
                <a:off x="5972"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5"/>
              <p:cNvSpPr>
                <a:spLocks noEditPoints="1"/>
              </p:cNvSpPr>
              <p:nvPr userDrawn="1"/>
            </p:nvSpPr>
            <p:spPr bwMode="auto">
              <a:xfrm>
                <a:off x="6001"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36"/>
              <p:cNvSpPr>
                <a:spLocks/>
              </p:cNvSpPr>
              <p:nvPr userDrawn="1"/>
            </p:nvSpPr>
            <p:spPr bwMode="auto">
              <a:xfrm>
                <a:off x="6054" y="3962"/>
                <a:ext cx="35" cy="44"/>
              </a:xfrm>
              <a:custGeom>
                <a:avLst/>
                <a:gdLst>
                  <a:gd name="T0" fmla="*/ 27 w 35"/>
                  <a:gd name="T1" fmla="*/ 44 h 44"/>
                  <a:gd name="T2" fmla="*/ 9 w 35"/>
                  <a:gd name="T3" fmla="*/ 16 h 44"/>
                  <a:gd name="T4" fmla="*/ 9 w 35"/>
                  <a:gd name="T5" fmla="*/ 44 h 44"/>
                  <a:gd name="T6" fmla="*/ 0 w 35"/>
                  <a:gd name="T7" fmla="*/ 44 h 44"/>
                  <a:gd name="T8" fmla="*/ 0 w 35"/>
                  <a:gd name="T9" fmla="*/ 0 h 44"/>
                  <a:gd name="T10" fmla="*/ 9 w 35"/>
                  <a:gd name="T11" fmla="*/ 0 h 44"/>
                  <a:gd name="T12" fmla="*/ 26 w 35"/>
                  <a:gd name="T13" fmla="*/ 26 h 44"/>
                  <a:gd name="T14" fmla="*/ 26 w 35"/>
                  <a:gd name="T15" fmla="*/ 0 h 44"/>
                  <a:gd name="T16" fmla="*/ 35 w 35"/>
                  <a:gd name="T17" fmla="*/ 0 h 44"/>
                  <a:gd name="T18" fmla="*/ 35 w 35"/>
                  <a:gd name="T19" fmla="*/ 44 h 44"/>
                  <a:gd name="T20" fmla="*/ 27 w 35"/>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4">
                    <a:moveTo>
                      <a:pt x="27" y="44"/>
                    </a:moveTo>
                    <a:lnTo>
                      <a:pt x="9" y="16"/>
                    </a:lnTo>
                    <a:lnTo>
                      <a:pt x="9" y="44"/>
                    </a:lnTo>
                    <a:lnTo>
                      <a:pt x="0" y="44"/>
                    </a:lnTo>
                    <a:lnTo>
                      <a:pt x="0" y="0"/>
                    </a:lnTo>
                    <a:lnTo>
                      <a:pt x="9" y="0"/>
                    </a:lnTo>
                    <a:lnTo>
                      <a:pt x="26" y="26"/>
                    </a:lnTo>
                    <a:lnTo>
                      <a:pt x="26" y="0"/>
                    </a:lnTo>
                    <a:lnTo>
                      <a:pt x="35" y="0"/>
                    </a:lnTo>
                    <a:lnTo>
                      <a:pt x="35" y="44"/>
                    </a:lnTo>
                    <a:lnTo>
                      <a:pt x="27"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5" name="Group 134"/>
            <p:cNvGrpSpPr/>
            <p:nvPr userDrawn="1"/>
          </p:nvGrpSpPr>
          <p:grpSpPr>
            <a:xfrm>
              <a:off x="9140479" y="5882283"/>
              <a:ext cx="1508125" cy="269875"/>
              <a:chOff x="9145588" y="5880100"/>
              <a:chExt cx="1508125" cy="269875"/>
            </a:xfrm>
          </p:grpSpPr>
          <p:sp>
            <p:nvSpPr>
              <p:cNvPr id="136" name="AutoShape 39"/>
              <p:cNvSpPr>
                <a:spLocks noChangeAspect="1" noChangeArrowheads="1" noTextEdit="1"/>
              </p:cNvSpPr>
              <p:nvPr userDrawn="1"/>
            </p:nvSpPr>
            <p:spPr bwMode="auto">
              <a:xfrm>
                <a:off x="9145588" y="5880100"/>
                <a:ext cx="15081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50"/>
              <p:cNvSpPr>
                <a:spLocks/>
              </p:cNvSpPr>
              <p:nvPr userDrawn="1"/>
            </p:nvSpPr>
            <p:spPr bwMode="auto">
              <a:xfrm>
                <a:off x="9983788" y="5880100"/>
                <a:ext cx="33338" cy="71438"/>
              </a:xfrm>
              <a:custGeom>
                <a:avLst/>
                <a:gdLst>
                  <a:gd name="T0" fmla="*/ 85 w 101"/>
                  <a:gd name="T1" fmla="*/ 204 h 215"/>
                  <a:gd name="T2" fmla="*/ 52 w 101"/>
                  <a:gd name="T3" fmla="*/ 215 h 215"/>
                  <a:gd name="T4" fmla="*/ 16 w 101"/>
                  <a:gd name="T5" fmla="*/ 200 h 215"/>
                  <a:gd name="T6" fmla="*/ 0 w 101"/>
                  <a:gd name="T7" fmla="*/ 108 h 215"/>
                  <a:gd name="T8" fmla="*/ 16 w 101"/>
                  <a:gd name="T9" fmla="*/ 15 h 215"/>
                  <a:gd name="T10" fmla="*/ 52 w 101"/>
                  <a:gd name="T11" fmla="*/ 0 h 215"/>
                  <a:gd name="T12" fmla="*/ 85 w 101"/>
                  <a:gd name="T13" fmla="*/ 12 h 215"/>
                  <a:gd name="T14" fmla="*/ 101 w 101"/>
                  <a:gd name="T15" fmla="*/ 54 h 215"/>
                  <a:gd name="T16" fmla="*/ 75 w 101"/>
                  <a:gd name="T17" fmla="*/ 54 h 215"/>
                  <a:gd name="T18" fmla="*/ 69 w 101"/>
                  <a:gd name="T19" fmla="*/ 30 h 215"/>
                  <a:gd name="T20" fmla="*/ 52 w 101"/>
                  <a:gd name="T21" fmla="*/ 23 h 215"/>
                  <a:gd name="T22" fmla="*/ 35 w 101"/>
                  <a:gd name="T23" fmla="*/ 31 h 215"/>
                  <a:gd name="T24" fmla="*/ 26 w 101"/>
                  <a:gd name="T25" fmla="*/ 108 h 215"/>
                  <a:gd name="T26" fmla="*/ 35 w 101"/>
                  <a:gd name="T27" fmla="*/ 185 h 215"/>
                  <a:gd name="T28" fmla="*/ 52 w 101"/>
                  <a:gd name="T29" fmla="*/ 193 h 215"/>
                  <a:gd name="T30" fmla="*/ 69 w 101"/>
                  <a:gd name="T31" fmla="*/ 185 h 215"/>
                  <a:gd name="T32" fmla="*/ 75 w 101"/>
                  <a:gd name="T33" fmla="*/ 161 h 215"/>
                  <a:gd name="T34" fmla="*/ 101 w 101"/>
                  <a:gd name="T35" fmla="*/ 161 h 215"/>
                  <a:gd name="T36" fmla="*/ 85 w 101"/>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215">
                    <a:moveTo>
                      <a:pt x="85"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7" y="0"/>
                      <a:pt x="77" y="4"/>
                      <a:pt x="85" y="12"/>
                    </a:cubicBezTo>
                    <a:cubicBezTo>
                      <a:pt x="95" y="22"/>
                      <a:pt x="100" y="37"/>
                      <a:pt x="101" y="54"/>
                    </a:cubicBezTo>
                    <a:cubicBezTo>
                      <a:pt x="75" y="54"/>
                      <a:pt x="75" y="54"/>
                      <a:pt x="75" y="54"/>
                    </a:cubicBezTo>
                    <a:cubicBezTo>
                      <a:pt x="75" y="45"/>
                      <a:pt x="74" y="36"/>
                      <a:pt x="69" y="30"/>
                    </a:cubicBezTo>
                    <a:cubicBezTo>
                      <a:pt x="65" y="26"/>
                      <a:pt x="60" y="23"/>
                      <a:pt x="52" y="23"/>
                    </a:cubicBezTo>
                    <a:cubicBezTo>
                      <a:pt x="44" y="23"/>
                      <a:pt x="38" y="26"/>
                      <a:pt x="35" y="31"/>
                    </a:cubicBezTo>
                    <a:cubicBezTo>
                      <a:pt x="27" y="41"/>
                      <a:pt x="26" y="58"/>
                      <a:pt x="26" y="108"/>
                    </a:cubicBezTo>
                    <a:cubicBezTo>
                      <a:pt x="26" y="158"/>
                      <a:pt x="27" y="175"/>
                      <a:pt x="35" y="185"/>
                    </a:cubicBezTo>
                    <a:cubicBezTo>
                      <a:pt x="38" y="189"/>
                      <a:pt x="44" y="193"/>
                      <a:pt x="52" y="193"/>
                    </a:cubicBezTo>
                    <a:cubicBezTo>
                      <a:pt x="60" y="193"/>
                      <a:pt x="65" y="189"/>
                      <a:pt x="69" y="185"/>
                    </a:cubicBezTo>
                    <a:cubicBezTo>
                      <a:pt x="73" y="179"/>
                      <a:pt x="75" y="170"/>
                      <a:pt x="75" y="161"/>
                    </a:cubicBezTo>
                    <a:cubicBezTo>
                      <a:pt x="101" y="161"/>
                      <a:pt x="101" y="161"/>
                      <a:pt x="101" y="161"/>
                    </a:cubicBezTo>
                    <a:cubicBezTo>
                      <a:pt x="100" y="179"/>
                      <a:pt x="95" y="194"/>
                      <a:pt x="85"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51"/>
              <p:cNvSpPr>
                <a:spLocks/>
              </p:cNvSpPr>
              <p:nvPr userDrawn="1"/>
            </p:nvSpPr>
            <p:spPr bwMode="auto">
              <a:xfrm>
                <a:off x="10039351" y="5881688"/>
                <a:ext cx="31750" cy="68263"/>
              </a:xfrm>
              <a:custGeom>
                <a:avLst/>
                <a:gdLst>
                  <a:gd name="T0" fmla="*/ 14 w 20"/>
                  <a:gd name="T1" fmla="*/ 43 h 43"/>
                  <a:gd name="T2" fmla="*/ 14 w 20"/>
                  <a:gd name="T3" fmla="*/ 23 h 43"/>
                  <a:gd name="T4" fmla="*/ 5 w 20"/>
                  <a:gd name="T5" fmla="*/ 23 h 43"/>
                  <a:gd name="T6" fmla="*/ 5 w 20"/>
                  <a:gd name="T7" fmla="*/ 43 h 43"/>
                  <a:gd name="T8" fmla="*/ 0 w 20"/>
                  <a:gd name="T9" fmla="*/ 43 h 43"/>
                  <a:gd name="T10" fmla="*/ 0 w 20"/>
                  <a:gd name="T11" fmla="*/ 0 h 43"/>
                  <a:gd name="T12" fmla="*/ 5 w 20"/>
                  <a:gd name="T13" fmla="*/ 0 h 43"/>
                  <a:gd name="T14" fmla="*/ 5 w 20"/>
                  <a:gd name="T15" fmla="*/ 19 h 43"/>
                  <a:gd name="T16" fmla="*/ 14 w 20"/>
                  <a:gd name="T17" fmla="*/ 19 h 43"/>
                  <a:gd name="T18" fmla="*/ 14 w 20"/>
                  <a:gd name="T19" fmla="*/ 0 h 43"/>
                  <a:gd name="T20" fmla="*/ 20 w 20"/>
                  <a:gd name="T21" fmla="*/ 0 h 43"/>
                  <a:gd name="T22" fmla="*/ 20 w 20"/>
                  <a:gd name="T23" fmla="*/ 43 h 43"/>
                  <a:gd name="T24" fmla="*/ 14 w 20"/>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3">
                    <a:moveTo>
                      <a:pt x="14" y="43"/>
                    </a:moveTo>
                    <a:lnTo>
                      <a:pt x="14" y="23"/>
                    </a:lnTo>
                    <a:lnTo>
                      <a:pt x="5" y="23"/>
                    </a:lnTo>
                    <a:lnTo>
                      <a:pt x="5" y="43"/>
                    </a:lnTo>
                    <a:lnTo>
                      <a:pt x="0" y="43"/>
                    </a:lnTo>
                    <a:lnTo>
                      <a:pt x="0" y="0"/>
                    </a:lnTo>
                    <a:lnTo>
                      <a:pt x="5" y="0"/>
                    </a:lnTo>
                    <a:lnTo>
                      <a:pt x="5" y="19"/>
                    </a:lnTo>
                    <a:lnTo>
                      <a:pt x="14" y="19"/>
                    </a:lnTo>
                    <a:lnTo>
                      <a:pt x="14" y="0"/>
                    </a:lnTo>
                    <a:lnTo>
                      <a:pt x="20" y="0"/>
                    </a:lnTo>
                    <a:lnTo>
                      <a:pt x="20" y="43"/>
                    </a:lnTo>
                    <a:lnTo>
                      <a:pt x="14"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52"/>
              <p:cNvSpPr>
                <a:spLocks/>
              </p:cNvSpPr>
              <p:nvPr userDrawn="1"/>
            </p:nvSpPr>
            <p:spPr bwMode="auto">
              <a:xfrm>
                <a:off x="10093326" y="5881688"/>
                <a:ext cx="26988" cy="68263"/>
              </a:xfrm>
              <a:custGeom>
                <a:avLst/>
                <a:gdLst>
                  <a:gd name="T0" fmla="*/ 0 w 17"/>
                  <a:gd name="T1" fmla="*/ 43 h 43"/>
                  <a:gd name="T2" fmla="*/ 0 w 17"/>
                  <a:gd name="T3" fmla="*/ 0 h 43"/>
                  <a:gd name="T4" fmla="*/ 17 w 17"/>
                  <a:gd name="T5" fmla="*/ 0 h 43"/>
                  <a:gd name="T6" fmla="*/ 17 w 17"/>
                  <a:gd name="T7" fmla="*/ 4 h 43"/>
                  <a:gd name="T8" fmla="*/ 6 w 17"/>
                  <a:gd name="T9" fmla="*/ 4 h 43"/>
                  <a:gd name="T10" fmla="*/ 6 w 17"/>
                  <a:gd name="T11" fmla="*/ 19 h 43"/>
                  <a:gd name="T12" fmla="*/ 16 w 17"/>
                  <a:gd name="T13" fmla="*/ 19 h 43"/>
                  <a:gd name="T14" fmla="*/ 16 w 17"/>
                  <a:gd name="T15" fmla="*/ 24 h 43"/>
                  <a:gd name="T16" fmla="*/ 6 w 17"/>
                  <a:gd name="T17" fmla="*/ 24 h 43"/>
                  <a:gd name="T18" fmla="*/ 6 w 17"/>
                  <a:gd name="T19" fmla="*/ 38 h 43"/>
                  <a:gd name="T20" fmla="*/ 17 w 17"/>
                  <a:gd name="T21" fmla="*/ 38 h 43"/>
                  <a:gd name="T22" fmla="*/ 17 w 17"/>
                  <a:gd name="T23" fmla="*/ 43 h 43"/>
                  <a:gd name="T24" fmla="*/ 0 w 17"/>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0" y="43"/>
                    </a:moveTo>
                    <a:lnTo>
                      <a:pt x="0" y="0"/>
                    </a:lnTo>
                    <a:lnTo>
                      <a:pt x="17" y="0"/>
                    </a:lnTo>
                    <a:lnTo>
                      <a:pt x="17" y="4"/>
                    </a:lnTo>
                    <a:lnTo>
                      <a:pt x="6" y="4"/>
                    </a:lnTo>
                    <a:lnTo>
                      <a:pt x="6" y="19"/>
                    </a:lnTo>
                    <a:lnTo>
                      <a:pt x="16" y="19"/>
                    </a:lnTo>
                    <a:lnTo>
                      <a:pt x="16" y="24"/>
                    </a:lnTo>
                    <a:lnTo>
                      <a:pt x="6" y="24"/>
                    </a:lnTo>
                    <a:lnTo>
                      <a:pt x="6" y="38"/>
                    </a:lnTo>
                    <a:lnTo>
                      <a:pt x="17" y="38"/>
                    </a:lnTo>
                    <a:lnTo>
                      <a:pt x="17" y="43"/>
                    </a:lnTo>
                    <a:lnTo>
                      <a:pt x="0"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53"/>
              <p:cNvSpPr>
                <a:spLocks/>
              </p:cNvSpPr>
              <p:nvPr userDrawn="1"/>
            </p:nvSpPr>
            <p:spPr bwMode="auto">
              <a:xfrm>
                <a:off x="10140951" y="5880100"/>
                <a:ext cx="31750" cy="71438"/>
              </a:xfrm>
              <a:custGeom>
                <a:avLst/>
                <a:gdLst>
                  <a:gd name="T0" fmla="*/ 84 w 100"/>
                  <a:gd name="T1" fmla="*/ 204 h 215"/>
                  <a:gd name="T2" fmla="*/ 52 w 100"/>
                  <a:gd name="T3" fmla="*/ 215 h 215"/>
                  <a:gd name="T4" fmla="*/ 16 w 100"/>
                  <a:gd name="T5" fmla="*/ 200 h 215"/>
                  <a:gd name="T6" fmla="*/ 0 w 100"/>
                  <a:gd name="T7" fmla="*/ 108 h 215"/>
                  <a:gd name="T8" fmla="*/ 16 w 100"/>
                  <a:gd name="T9" fmla="*/ 15 h 215"/>
                  <a:gd name="T10" fmla="*/ 52 w 100"/>
                  <a:gd name="T11" fmla="*/ 0 h 215"/>
                  <a:gd name="T12" fmla="*/ 85 w 100"/>
                  <a:gd name="T13" fmla="*/ 12 h 215"/>
                  <a:gd name="T14" fmla="*/ 100 w 100"/>
                  <a:gd name="T15" fmla="*/ 54 h 215"/>
                  <a:gd name="T16" fmla="*/ 75 w 100"/>
                  <a:gd name="T17" fmla="*/ 54 h 215"/>
                  <a:gd name="T18" fmla="*/ 68 w 100"/>
                  <a:gd name="T19" fmla="*/ 30 h 215"/>
                  <a:gd name="T20" fmla="*/ 52 w 100"/>
                  <a:gd name="T21" fmla="*/ 23 h 215"/>
                  <a:gd name="T22" fmla="*/ 34 w 100"/>
                  <a:gd name="T23" fmla="*/ 31 h 215"/>
                  <a:gd name="T24" fmla="*/ 26 w 100"/>
                  <a:gd name="T25" fmla="*/ 108 h 215"/>
                  <a:gd name="T26" fmla="*/ 34 w 100"/>
                  <a:gd name="T27" fmla="*/ 185 h 215"/>
                  <a:gd name="T28" fmla="*/ 52 w 100"/>
                  <a:gd name="T29" fmla="*/ 193 h 215"/>
                  <a:gd name="T30" fmla="*/ 68 w 100"/>
                  <a:gd name="T31" fmla="*/ 185 h 215"/>
                  <a:gd name="T32" fmla="*/ 75 w 100"/>
                  <a:gd name="T33" fmla="*/ 161 h 215"/>
                  <a:gd name="T34" fmla="*/ 100 w 100"/>
                  <a:gd name="T35" fmla="*/ 161 h 215"/>
                  <a:gd name="T36" fmla="*/ 84 w 100"/>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215">
                    <a:moveTo>
                      <a:pt x="84"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6" y="0"/>
                      <a:pt x="77" y="4"/>
                      <a:pt x="85" y="12"/>
                    </a:cubicBezTo>
                    <a:cubicBezTo>
                      <a:pt x="95" y="22"/>
                      <a:pt x="100" y="37"/>
                      <a:pt x="100" y="54"/>
                    </a:cubicBezTo>
                    <a:cubicBezTo>
                      <a:pt x="75" y="54"/>
                      <a:pt x="75" y="54"/>
                      <a:pt x="75" y="54"/>
                    </a:cubicBezTo>
                    <a:cubicBezTo>
                      <a:pt x="75" y="45"/>
                      <a:pt x="73" y="36"/>
                      <a:pt x="68" y="30"/>
                    </a:cubicBezTo>
                    <a:cubicBezTo>
                      <a:pt x="65" y="26"/>
                      <a:pt x="60" y="23"/>
                      <a:pt x="52" y="23"/>
                    </a:cubicBezTo>
                    <a:cubicBezTo>
                      <a:pt x="43" y="23"/>
                      <a:pt x="38" y="26"/>
                      <a:pt x="34" y="31"/>
                    </a:cubicBezTo>
                    <a:cubicBezTo>
                      <a:pt x="27" y="41"/>
                      <a:pt x="26" y="58"/>
                      <a:pt x="26" y="108"/>
                    </a:cubicBezTo>
                    <a:cubicBezTo>
                      <a:pt x="26" y="158"/>
                      <a:pt x="27" y="175"/>
                      <a:pt x="34" y="185"/>
                    </a:cubicBezTo>
                    <a:cubicBezTo>
                      <a:pt x="38" y="189"/>
                      <a:pt x="43" y="193"/>
                      <a:pt x="52" y="193"/>
                    </a:cubicBezTo>
                    <a:cubicBezTo>
                      <a:pt x="60" y="193"/>
                      <a:pt x="65" y="189"/>
                      <a:pt x="68" y="185"/>
                    </a:cubicBezTo>
                    <a:cubicBezTo>
                      <a:pt x="73" y="179"/>
                      <a:pt x="75" y="170"/>
                      <a:pt x="75" y="161"/>
                    </a:cubicBezTo>
                    <a:cubicBezTo>
                      <a:pt x="100" y="161"/>
                      <a:pt x="100" y="161"/>
                      <a:pt x="100" y="161"/>
                    </a:cubicBezTo>
                    <a:cubicBezTo>
                      <a:pt x="100" y="179"/>
                      <a:pt x="95" y="194"/>
                      <a:pt x="84"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54"/>
              <p:cNvSpPr>
                <a:spLocks/>
              </p:cNvSpPr>
              <p:nvPr userDrawn="1"/>
            </p:nvSpPr>
            <p:spPr bwMode="auto">
              <a:xfrm>
                <a:off x="10194926" y="5881688"/>
                <a:ext cx="34925" cy="68263"/>
              </a:xfrm>
              <a:custGeom>
                <a:avLst/>
                <a:gdLst>
                  <a:gd name="T0" fmla="*/ 17 w 22"/>
                  <a:gd name="T1" fmla="*/ 43 h 43"/>
                  <a:gd name="T2" fmla="*/ 9 w 22"/>
                  <a:gd name="T3" fmla="*/ 24 h 43"/>
                  <a:gd name="T4" fmla="*/ 5 w 22"/>
                  <a:gd name="T5" fmla="*/ 31 h 43"/>
                  <a:gd name="T6" fmla="*/ 5 w 22"/>
                  <a:gd name="T7" fmla="*/ 43 h 43"/>
                  <a:gd name="T8" fmla="*/ 0 w 22"/>
                  <a:gd name="T9" fmla="*/ 43 h 43"/>
                  <a:gd name="T10" fmla="*/ 0 w 22"/>
                  <a:gd name="T11" fmla="*/ 0 h 43"/>
                  <a:gd name="T12" fmla="*/ 5 w 22"/>
                  <a:gd name="T13" fmla="*/ 0 h 43"/>
                  <a:gd name="T14" fmla="*/ 5 w 22"/>
                  <a:gd name="T15" fmla="*/ 22 h 43"/>
                  <a:gd name="T16" fmla="*/ 16 w 22"/>
                  <a:gd name="T17" fmla="*/ 0 h 43"/>
                  <a:gd name="T18" fmla="*/ 21 w 22"/>
                  <a:gd name="T19" fmla="*/ 0 h 43"/>
                  <a:gd name="T20" fmla="*/ 12 w 22"/>
                  <a:gd name="T21" fmla="*/ 18 h 43"/>
                  <a:gd name="T22" fmla="*/ 22 w 22"/>
                  <a:gd name="T23" fmla="*/ 43 h 43"/>
                  <a:gd name="T24" fmla="*/ 17 w 22"/>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43">
                    <a:moveTo>
                      <a:pt x="17" y="43"/>
                    </a:moveTo>
                    <a:lnTo>
                      <a:pt x="9" y="24"/>
                    </a:lnTo>
                    <a:lnTo>
                      <a:pt x="5" y="31"/>
                    </a:lnTo>
                    <a:lnTo>
                      <a:pt x="5" y="43"/>
                    </a:lnTo>
                    <a:lnTo>
                      <a:pt x="0" y="43"/>
                    </a:lnTo>
                    <a:lnTo>
                      <a:pt x="0" y="0"/>
                    </a:lnTo>
                    <a:lnTo>
                      <a:pt x="5" y="0"/>
                    </a:lnTo>
                    <a:lnTo>
                      <a:pt x="5" y="22"/>
                    </a:lnTo>
                    <a:lnTo>
                      <a:pt x="16" y="0"/>
                    </a:lnTo>
                    <a:lnTo>
                      <a:pt x="21" y="0"/>
                    </a:lnTo>
                    <a:lnTo>
                      <a:pt x="12" y="18"/>
                    </a:lnTo>
                    <a:lnTo>
                      <a:pt x="22" y="43"/>
                    </a:lnTo>
                    <a:lnTo>
                      <a:pt x="17"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55"/>
              <p:cNvSpPr>
                <a:spLocks noEditPoints="1"/>
              </p:cNvSpPr>
              <p:nvPr userDrawn="1"/>
            </p:nvSpPr>
            <p:spPr bwMode="auto">
              <a:xfrm>
                <a:off x="10283826" y="5881688"/>
                <a:ext cx="31750" cy="68263"/>
              </a:xfrm>
              <a:custGeom>
                <a:avLst/>
                <a:gdLst>
                  <a:gd name="T0" fmla="*/ 48 w 98"/>
                  <a:gd name="T1" fmla="*/ 123 h 211"/>
                  <a:gd name="T2" fmla="*/ 26 w 98"/>
                  <a:gd name="T3" fmla="*/ 123 h 211"/>
                  <a:gd name="T4" fmla="*/ 26 w 98"/>
                  <a:gd name="T5" fmla="*/ 211 h 211"/>
                  <a:gd name="T6" fmla="*/ 0 w 98"/>
                  <a:gd name="T7" fmla="*/ 211 h 211"/>
                  <a:gd name="T8" fmla="*/ 0 w 98"/>
                  <a:gd name="T9" fmla="*/ 0 h 211"/>
                  <a:gd name="T10" fmla="*/ 48 w 98"/>
                  <a:gd name="T11" fmla="*/ 0 h 211"/>
                  <a:gd name="T12" fmla="*/ 98 w 98"/>
                  <a:gd name="T13" fmla="*/ 62 h 211"/>
                  <a:gd name="T14" fmla="*/ 48 w 98"/>
                  <a:gd name="T15" fmla="*/ 123 h 211"/>
                  <a:gd name="T16" fmla="*/ 47 w 98"/>
                  <a:gd name="T17" fmla="*/ 23 h 211"/>
                  <a:gd name="T18" fmla="*/ 26 w 98"/>
                  <a:gd name="T19" fmla="*/ 23 h 211"/>
                  <a:gd name="T20" fmla="*/ 26 w 98"/>
                  <a:gd name="T21" fmla="*/ 100 h 211"/>
                  <a:gd name="T22" fmla="*/ 47 w 98"/>
                  <a:gd name="T23" fmla="*/ 100 h 211"/>
                  <a:gd name="T24" fmla="*/ 72 w 98"/>
                  <a:gd name="T25" fmla="*/ 62 h 211"/>
                  <a:gd name="T26" fmla="*/ 47 w 98"/>
                  <a:gd name="T27" fmla="*/ 2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11">
                    <a:moveTo>
                      <a:pt x="48" y="123"/>
                    </a:moveTo>
                    <a:cubicBezTo>
                      <a:pt x="26" y="123"/>
                      <a:pt x="26" y="123"/>
                      <a:pt x="26" y="123"/>
                    </a:cubicBezTo>
                    <a:cubicBezTo>
                      <a:pt x="26" y="211"/>
                      <a:pt x="26" y="211"/>
                      <a:pt x="26" y="211"/>
                    </a:cubicBezTo>
                    <a:cubicBezTo>
                      <a:pt x="0" y="211"/>
                      <a:pt x="0" y="211"/>
                      <a:pt x="0" y="211"/>
                    </a:cubicBezTo>
                    <a:cubicBezTo>
                      <a:pt x="0" y="0"/>
                      <a:pt x="0" y="0"/>
                      <a:pt x="0" y="0"/>
                    </a:cubicBezTo>
                    <a:cubicBezTo>
                      <a:pt x="48" y="0"/>
                      <a:pt x="48" y="0"/>
                      <a:pt x="48" y="0"/>
                    </a:cubicBezTo>
                    <a:cubicBezTo>
                      <a:pt x="79" y="0"/>
                      <a:pt x="98" y="15"/>
                      <a:pt x="98" y="62"/>
                    </a:cubicBezTo>
                    <a:cubicBezTo>
                      <a:pt x="98" y="108"/>
                      <a:pt x="79" y="123"/>
                      <a:pt x="48" y="123"/>
                    </a:cubicBezTo>
                    <a:close/>
                    <a:moveTo>
                      <a:pt x="47" y="23"/>
                    </a:moveTo>
                    <a:cubicBezTo>
                      <a:pt x="26" y="23"/>
                      <a:pt x="26" y="23"/>
                      <a:pt x="26" y="23"/>
                    </a:cubicBezTo>
                    <a:cubicBezTo>
                      <a:pt x="26" y="100"/>
                      <a:pt x="26" y="100"/>
                      <a:pt x="26" y="100"/>
                    </a:cubicBezTo>
                    <a:cubicBezTo>
                      <a:pt x="47" y="100"/>
                      <a:pt x="47" y="100"/>
                      <a:pt x="47" y="100"/>
                    </a:cubicBezTo>
                    <a:cubicBezTo>
                      <a:pt x="64" y="100"/>
                      <a:pt x="72" y="90"/>
                      <a:pt x="72" y="62"/>
                    </a:cubicBezTo>
                    <a:cubicBezTo>
                      <a:pt x="72" y="33"/>
                      <a:pt x="64" y="23"/>
                      <a:pt x="47"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56"/>
              <p:cNvSpPr>
                <a:spLocks noEditPoints="1"/>
              </p:cNvSpPr>
              <p:nvPr userDrawn="1"/>
            </p:nvSpPr>
            <p:spPr bwMode="auto">
              <a:xfrm>
                <a:off x="10336213" y="5880100"/>
                <a:ext cx="33338" cy="71438"/>
              </a:xfrm>
              <a:custGeom>
                <a:avLst/>
                <a:gdLst>
                  <a:gd name="T0" fmla="*/ 87 w 103"/>
                  <a:gd name="T1" fmla="*/ 200 h 215"/>
                  <a:gd name="T2" fmla="*/ 51 w 103"/>
                  <a:gd name="T3" fmla="*/ 215 h 215"/>
                  <a:gd name="T4" fmla="*/ 15 w 103"/>
                  <a:gd name="T5" fmla="*/ 200 h 215"/>
                  <a:gd name="T6" fmla="*/ 0 w 103"/>
                  <a:gd name="T7" fmla="*/ 108 h 215"/>
                  <a:gd name="T8" fmla="*/ 15 w 103"/>
                  <a:gd name="T9" fmla="*/ 15 h 215"/>
                  <a:gd name="T10" fmla="*/ 51 w 103"/>
                  <a:gd name="T11" fmla="*/ 0 h 215"/>
                  <a:gd name="T12" fmla="*/ 87 w 103"/>
                  <a:gd name="T13" fmla="*/ 15 h 215"/>
                  <a:gd name="T14" fmla="*/ 103 w 103"/>
                  <a:gd name="T15" fmla="*/ 108 h 215"/>
                  <a:gd name="T16" fmla="*/ 87 w 103"/>
                  <a:gd name="T17" fmla="*/ 200 h 215"/>
                  <a:gd name="T18" fmla="*/ 68 w 103"/>
                  <a:gd name="T19" fmla="*/ 31 h 215"/>
                  <a:gd name="T20" fmla="*/ 51 w 103"/>
                  <a:gd name="T21" fmla="*/ 23 h 215"/>
                  <a:gd name="T22" fmla="*/ 34 w 103"/>
                  <a:gd name="T23" fmla="*/ 31 h 215"/>
                  <a:gd name="T24" fmla="*/ 25 w 103"/>
                  <a:gd name="T25" fmla="*/ 108 h 215"/>
                  <a:gd name="T26" fmla="*/ 34 w 103"/>
                  <a:gd name="T27" fmla="*/ 185 h 215"/>
                  <a:gd name="T28" fmla="*/ 51 w 103"/>
                  <a:gd name="T29" fmla="*/ 193 h 215"/>
                  <a:gd name="T30" fmla="*/ 68 w 103"/>
                  <a:gd name="T31" fmla="*/ 185 h 215"/>
                  <a:gd name="T32" fmla="*/ 77 w 103"/>
                  <a:gd name="T33" fmla="*/ 108 h 215"/>
                  <a:gd name="T34" fmla="*/ 68 w 103"/>
                  <a:gd name="T35" fmla="*/ 3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15">
                    <a:moveTo>
                      <a:pt x="87" y="200"/>
                    </a:moveTo>
                    <a:cubicBezTo>
                      <a:pt x="79" y="209"/>
                      <a:pt x="68" y="215"/>
                      <a:pt x="51" y="215"/>
                    </a:cubicBezTo>
                    <a:cubicBezTo>
                      <a:pt x="35" y="215"/>
                      <a:pt x="23" y="209"/>
                      <a:pt x="15" y="200"/>
                    </a:cubicBezTo>
                    <a:cubicBezTo>
                      <a:pt x="1" y="185"/>
                      <a:pt x="0" y="166"/>
                      <a:pt x="0" y="108"/>
                    </a:cubicBezTo>
                    <a:cubicBezTo>
                      <a:pt x="0" y="49"/>
                      <a:pt x="1" y="30"/>
                      <a:pt x="15" y="15"/>
                    </a:cubicBezTo>
                    <a:cubicBezTo>
                      <a:pt x="23" y="6"/>
                      <a:pt x="35" y="0"/>
                      <a:pt x="51" y="0"/>
                    </a:cubicBezTo>
                    <a:cubicBezTo>
                      <a:pt x="68" y="0"/>
                      <a:pt x="79" y="6"/>
                      <a:pt x="87" y="15"/>
                    </a:cubicBezTo>
                    <a:cubicBezTo>
                      <a:pt x="101" y="30"/>
                      <a:pt x="103" y="49"/>
                      <a:pt x="103" y="108"/>
                    </a:cubicBezTo>
                    <a:cubicBezTo>
                      <a:pt x="103" y="166"/>
                      <a:pt x="101" y="185"/>
                      <a:pt x="87" y="200"/>
                    </a:cubicBezTo>
                    <a:close/>
                    <a:moveTo>
                      <a:pt x="68" y="31"/>
                    </a:moveTo>
                    <a:cubicBezTo>
                      <a:pt x="65" y="26"/>
                      <a:pt x="59" y="23"/>
                      <a:pt x="51" y="23"/>
                    </a:cubicBezTo>
                    <a:cubicBezTo>
                      <a:pt x="43" y="23"/>
                      <a:pt x="37" y="26"/>
                      <a:pt x="34" y="31"/>
                    </a:cubicBezTo>
                    <a:cubicBezTo>
                      <a:pt x="26" y="41"/>
                      <a:pt x="25" y="58"/>
                      <a:pt x="25" y="108"/>
                    </a:cubicBezTo>
                    <a:cubicBezTo>
                      <a:pt x="25" y="158"/>
                      <a:pt x="26" y="175"/>
                      <a:pt x="34" y="185"/>
                    </a:cubicBezTo>
                    <a:cubicBezTo>
                      <a:pt x="37" y="189"/>
                      <a:pt x="43" y="193"/>
                      <a:pt x="51" y="193"/>
                    </a:cubicBezTo>
                    <a:cubicBezTo>
                      <a:pt x="59" y="193"/>
                      <a:pt x="65" y="189"/>
                      <a:pt x="68" y="185"/>
                    </a:cubicBezTo>
                    <a:cubicBezTo>
                      <a:pt x="76" y="175"/>
                      <a:pt x="77" y="158"/>
                      <a:pt x="77" y="108"/>
                    </a:cubicBezTo>
                    <a:cubicBezTo>
                      <a:pt x="77" y="58"/>
                      <a:pt x="76" y="41"/>
                      <a:pt x="68" y="31"/>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Rectangle 57"/>
              <p:cNvSpPr>
                <a:spLocks noChangeArrowheads="1"/>
              </p:cNvSpPr>
              <p:nvPr userDrawn="1"/>
            </p:nvSpPr>
            <p:spPr bwMode="auto">
              <a:xfrm>
                <a:off x="10393363" y="5881688"/>
                <a:ext cx="7938" cy="68263"/>
              </a:xfrm>
              <a:prstGeom prst="rect">
                <a:avLst/>
              </a:prstGeom>
              <a:solidFill>
                <a:srgbClr val="3939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58"/>
              <p:cNvSpPr>
                <a:spLocks/>
              </p:cNvSpPr>
              <p:nvPr userDrawn="1"/>
            </p:nvSpPr>
            <p:spPr bwMode="auto">
              <a:xfrm>
                <a:off x="10425113" y="5881688"/>
                <a:ext cx="33338" cy="68263"/>
              </a:xfrm>
              <a:custGeom>
                <a:avLst/>
                <a:gdLst>
                  <a:gd name="T0" fmla="*/ 16 w 21"/>
                  <a:gd name="T1" fmla="*/ 43 h 43"/>
                  <a:gd name="T2" fmla="*/ 5 w 21"/>
                  <a:gd name="T3" fmla="*/ 13 h 43"/>
                  <a:gd name="T4" fmla="*/ 5 w 21"/>
                  <a:gd name="T5" fmla="*/ 43 h 43"/>
                  <a:gd name="T6" fmla="*/ 0 w 21"/>
                  <a:gd name="T7" fmla="*/ 43 h 43"/>
                  <a:gd name="T8" fmla="*/ 0 w 21"/>
                  <a:gd name="T9" fmla="*/ 0 h 43"/>
                  <a:gd name="T10" fmla="*/ 5 w 21"/>
                  <a:gd name="T11" fmla="*/ 0 h 43"/>
                  <a:gd name="T12" fmla="*/ 16 w 21"/>
                  <a:gd name="T13" fmla="*/ 29 h 43"/>
                  <a:gd name="T14" fmla="*/ 16 w 21"/>
                  <a:gd name="T15" fmla="*/ 0 h 43"/>
                  <a:gd name="T16" fmla="*/ 21 w 21"/>
                  <a:gd name="T17" fmla="*/ 0 h 43"/>
                  <a:gd name="T18" fmla="*/ 21 w 21"/>
                  <a:gd name="T19" fmla="*/ 43 h 43"/>
                  <a:gd name="T20" fmla="*/ 16 w 2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3">
                    <a:moveTo>
                      <a:pt x="16" y="43"/>
                    </a:moveTo>
                    <a:lnTo>
                      <a:pt x="5" y="13"/>
                    </a:lnTo>
                    <a:lnTo>
                      <a:pt x="5" y="43"/>
                    </a:lnTo>
                    <a:lnTo>
                      <a:pt x="0" y="43"/>
                    </a:lnTo>
                    <a:lnTo>
                      <a:pt x="0" y="0"/>
                    </a:lnTo>
                    <a:lnTo>
                      <a:pt x="5" y="0"/>
                    </a:lnTo>
                    <a:lnTo>
                      <a:pt x="16" y="29"/>
                    </a:lnTo>
                    <a:lnTo>
                      <a:pt x="16" y="0"/>
                    </a:lnTo>
                    <a:lnTo>
                      <a:pt x="21" y="0"/>
                    </a:lnTo>
                    <a:lnTo>
                      <a:pt x="21" y="43"/>
                    </a:lnTo>
                    <a:lnTo>
                      <a:pt x="16"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9"/>
              <p:cNvSpPr>
                <a:spLocks/>
              </p:cNvSpPr>
              <p:nvPr userDrawn="1"/>
            </p:nvSpPr>
            <p:spPr bwMode="auto">
              <a:xfrm>
                <a:off x="10479088" y="5881688"/>
                <a:ext cx="31750" cy="68263"/>
              </a:xfrm>
              <a:custGeom>
                <a:avLst/>
                <a:gdLst>
                  <a:gd name="T0" fmla="*/ 12 w 20"/>
                  <a:gd name="T1" fmla="*/ 4 h 43"/>
                  <a:gd name="T2" fmla="*/ 12 w 20"/>
                  <a:gd name="T3" fmla="*/ 43 h 43"/>
                  <a:gd name="T4" fmla="*/ 7 w 20"/>
                  <a:gd name="T5" fmla="*/ 43 h 43"/>
                  <a:gd name="T6" fmla="*/ 7 w 20"/>
                  <a:gd name="T7" fmla="*/ 4 h 43"/>
                  <a:gd name="T8" fmla="*/ 0 w 20"/>
                  <a:gd name="T9" fmla="*/ 4 h 43"/>
                  <a:gd name="T10" fmla="*/ 0 w 20"/>
                  <a:gd name="T11" fmla="*/ 0 h 43"/>
                  <a:gd name="T12" fmla="*/ 20 w 20"/>
                  <a:gd name="T13" fmla="*/ 0 h 43"/>
                  <a:gd name="T14" fmla="*/ 20 w 20"/>
                  <a:gd name="T15" fmla="*/ 4 h 43"/>
                  <a:gd name="T16" fmla="*/ 12 w 20"/>
                  <a:gd name="T1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3">
                    <a:moveTo>
                      <a:pt x="12" y="4"/>
                    </a:moveTo>
                    <a:lnTo>
                      <a:pt x="12" y="43"/>
                    </a:lnTo>
                    <a:lnTo>
                      <a:pt x="7" y="43"/>
                    </a:lnTo>
                    <a:lnTo>
                      <a:pt x="7" y="4"/>
                    </a:lnTo>
                    <a:lnTo>
                      <a:pt x="0" y="4"/>
                    </a:lnTo>
                    <a:lnTo>
                      <a:pt x="0" y="0"/>
                    </a:lnTo>
                    <a:lnTo>
                      <a:pt x="20" y="0"/>
                    </a:lnTo>
                    <a:lnTo>
                      <a:pt x="20" y="4"/>
                    </a:lnTo>
                    <a:lnTo>
                      <a:pt x="12" y="4"/>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60"/>
              <p:cNvSpPr>
                <a:spLocks noChangeArrowheads="1"/>
              </p:cNvSpPr>
              <p:nvPr userDrawn="1"/>
            </p:nvSpPr>
            <p:spPr bwMode="auto">
              <a:xfrm>
                <a:off x="9986963" y="6003925"/>
                <a:ext cx="22225"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61"/>
              <p:cNvSpPr>
                <a:spLocks/>
              </p:cNvSpPr>
              <p:nvPr userDrawn="1"/>
            </p:nvSpPr>
            <p:spPr bwMode="auto">
              <a:xfrm>
                <a:off x="10045701" y="6003925"/>
                <a:ext cx="77788" cy="146050"/>
              </a:xfrm>
              <a:custGeom>
                <a:avLst/>
                <a:gdLst>
                  <a:gd name="T0" fmla="*/ 36 w 49"/>
                  <a:gd name="T1" fmla="*/ 92 h 92"/>
                  <a:gd name="T2" fmla="*/ 14 w 49"/>
                  <a:gd name="T3" fmla="*/ 37 h 92"/>
                  <a:gd name="T4" fmla="*/ 14 w 49"/>
                  <a:gd name="T5" fmla="*/ 92 h 92"/>
                  <a:gd name="T6" fmla="*/ 0 w 49"/>
                  <a:gd name="T7" fmla="*/ 92 h 92"/>
                  <a:gd name="T8" fmla="*/ 0 w 49"/>
                  <a:gd name="T9" fmla="*/ 0 h 92"/>
                  <a:gd name="T10" fmla="*/ 13 w 49"/>
                  <a:gd name="T11" fmla="*/ 0 h 92"/>
                  <a:gd name="T12" fmla="*/ 34 w 49"/>
                  <a:gd name="T13" fmla="*/ 55 h 92"/>
                  <a:gd name="T14" fmla="*/ 34 w 49"/>
                  <a:gd name="T15" fmla="*/ 0 h 92"/>
                  <a:gd name="T16" fmla="*/ 49 w 49"/>
                  <a:gd name="T17" fmla="*/ 0 h 92"/>
                  <a:gd name="T18" fmla="*/ 49 w 49"/>
                  <a:gd name="T19" fmla="*/ 92 h 92"/>
                  <a:gd name="T20" fmla="*/ 36 w 49"/>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92">
                    <a:moveTo>
                      <a:pt x="36" y="92"/>
                    </a:moveTo>
                    <a:lnTo>
                      <a:pt x="14" y="37"/>
                    </a:lnTo>
                    <a:lnTo>
                      <a:pt x="14" y="92"/>
                    </a:lnTo>
                    <a:lnTo>
                      <a:pt x="0" y="92"/>
                    </a:lnTo>
                    <a:lnTo>
                      <a:pt x="0" y="0"/>
                    </a:lnTo>
                    <a:lnTo>
                      <a:pt x="13" y="0"/>
                    </a:lnTo>
                    <a:lnTo>
                      <a:pt x="34" y="55"/>
                    </a:lnTo>
                    <a:lnTo>
                      <a:pt x="34" y="0"/>
                    </a:lnTo>
                    <a:lnTo>
                      <a:pt x="49" y="0"/>
                    </a:lnTo>
                    <a:lnTo>
                      <a:pt x="49"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2"/>
              <p:cNvSpPr>
                <a:spLocks/>
              </p:cNvSpPr>
              <p:nvPr userDrawn="1"/>
            </p:nvSpPr>
            <p:spPr bwMode="auto">
              <a:xfrm>
                <a:off x="10160001" y="6003925"/>
                <a:ext cx="60325" cy="146050"/>
              </a:xfrm>
              <a:custGeom>
                <a:avLst/>
                <a:gdLst>
                  <a:gd name="T0" fmla="*/ 14 w 38"/>
                  <a:gd name="T1" fmla="*/ 13 h 92"/>
                  <a:gd name="T2" fmla="*/ 14 w 38"/>
                  <a:gd name="T3" fmla="*/ 39 h 92"/>
                  <a:gd name="T4" fmla="*/ 35 w 38"/>
                  <a:gd name="T5" fmla="*/ 39 h 92"/>
                  <a:gd name="T6" fmla="*/ 35 w 38"/>
                  <a:gd name="T7" fmla="*/ 52 h 92"/>
                  <a:gd name="T8" fmla="*/ 14 w 38"/>
                  <a:gd name="T9" fmla="*/ 52 h 92"/>
                  <a:gd name="T10" fmla="*/ 14 w 38"/>
                  <a:gd name="T11" fmla="*/ 92 h 92"/>
                  <a:gd name="T12" fmla="*/ 0 w 38"/>
                  <a:gd name="T13" fmla="*/ 92 h 92"/>
                  <a:gd name="T14" fmla="*/ 0 w 38"/>
                  <a:gd name="T15" fmla="*/ 0 h 92"/>
                  <a:gd name="T16" fmla="*/ 38 w 38"/>
                  <a:gd name="T17" fmla="*/ 0 h 92"/>
                  <a:gd name="T18" fmla="*/ 38 w 38"/>
                  <a:gd name="T19" fmla="*/ 13 h 92"/>
                  <a:gd name="T20" fmla="*/ 14 w 38"/>
                  <a:gd name="T21"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92">
                    <a:moveTo>
                      <a:pt x="14" y="13"/>
                    </a:moveTo>
                    <a:lnTo>
                      <a:pt x="14" y="39"/>
                    </a:lnTo>
                    <a:lnTo>
                      <a:pt x="35" y="39"/>
                    </a:lnTo>
                    <a:lnTo>
                      <a:pt x="35" y="52"/>
                    </a:lnTo>
                    <a:lnTo>
                      <a:pt x="14" y="52"/>
                    </a:lnTo>
                    <a:lnTo>
                      <a:pt x="14" y="92"/>
                    </a:lnTo>
                    <a:lnTo>
                      <a:pt x="0" y="92"/>
                    </a:lnTo>
                    <a:lnTo>
                      <a:pt x="0" y="0"/>
                    </a:lnTo>
                    <a:lnTo>
                      <a:pt x="38" y="0"/>
                    </a:lnTo>
                    <a:lnTo>
                      <a:pt x="38" y="13"/>
                    </a:lnTo>
                    <a:lnTo>
                      <a:pt x="1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63"/>
              <p:cNvSpPr>
                <a:spLocks noChangeArrowheads="1"/>
              </p:cNvSpPr>
              <p:nvPr userDrawn="1"/>
            </p:nvSpPr>
            <p:spPr bwMode="auto">
              <a:xfrm>
                <a:off x="10252076"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64"/>
              <p:cNvSpPr>
                <a:spLocks/>
              </p:cNvSpPr>
              <p:nvPr userDrawn="1"/>
            </p:nvSpPr>
            <p:spPr bwMode="auto">
              <a:xfrm>
                <a:off x="10312401" y="6003925"/>
                <a:ext cx="76200" cy="146050"/>
              </a:xfrm>
              <a:custGeom>
                <a:avLst/>
                <a:gdLst>
                  <a:gd name="T0" fmla="*/ 36 w 48"/>
                  <a:gd name="T1" fmla="*/ 92 h 92"/>
                  <a:gd name="T2" fmla="*/ 14 w 48"/>
                  <a:gd name="T3" fmla="*/ 37 h 92"/>
                  <a:gd name="T4" fmla="*/ 14 w 48"/>
                  <a:gd name="T5" fmla="*/ 92 h 92"/>
                  <a:gd name="T6" fmla="*/ 0 w 48"/>
                  <a:gd name="T7" fmla="*/ 92 h 92"/>
                  <a:gd name="T8" fmla="*/ 0 w 48"/>
                  <a:gd name="T9" fmla="*/ 0 h 92"/>
                  <a:gd name="T10" fmla="*/ 12 w 48"/>
                  <a:gd name="T11" fmla="*/ 0 h 92"/>
                  <a:gd name="T12" fmla="*/ 34 w 48"/>
                  <a:gd name="T13" fmla="*/ 55 h 92"/>
                  <a:gd name="T14" fmla="*/ 34 w 48"/>
                  <a:gd name="T15" fmla="*/ 0 h 92"/>
                  <a:gd name="T16" fmla="*/ 48 w 48"/>
                  <a:gd name="T17" fmla="*/ 0 h 92"/>
                  <a:gd name="T18" fmla="*/ 48 w 48"/>
                  <a:gd name="T19" fmla="*/ 92 h 92"/>
                  <a:gd name="T20" fmla="*/ 36 w 48"/>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92">
                    <a:moveTo>
                      <a:pt x="36" y="92"/>
                    </a:moveTo>
                    <a:lnTo>
                      <a:pt x="14" y="37"/>
                    </a:lnTo>
                    <a:lnTo>
                      <a:pt x="14" y="92"/>
                    </a:lnTo>
                    <a:lnTo>
                      <a:pt x="0" y="92"/>
                    </a:lnTo>
                    <a:lnTo>
                      <a:pt x="0" y="0"/>
                    </a:lnTo>
                    <a:lnTo>
                      <a:pt x="12" y="0"/>
                    </a:lnTo>
                    <a:lnTo>
                      <a:pt x="34" y="55"/>
                    </a:lnTo>
                    <a:lnTo>
                      <a:pt x="34" y="0"/>
                    </a:lnTo>
                    <a:lnTo>
                      <a:pt x="48" y="0"/>
                    </a:lnTo>
                    <a:lnTo>
                      <a:pt x="48"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65"/>
              <p:cNvSpPr>
                <a:spLocks noChangeArrowheads="1"/>
              </p:cNvSpPr>
              <p:nvPr userDrawn="1"/>
            </p:nvSpPr>
            <p:spPr bwMode="auto">
              <a:xfrm>
                <a:off x="10425113"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66"/>
              <p:cNvSpPr>
                <a:spLocks/>
              </p:cNvSpPr>
              <p:nvPr userDrawn="1"/>
            </p:nvSpPr>
            <p:spPr bwMode="auto">
              <a:xfrm>
                <a:off x="10479088" y="6003925"/>
                <a:ext cx="71438" cy="146050"/>
              </a:xfrm>
              <a:custGeom>
                <a:avLst/>
                <a:gdLst>
                  <a:gd name="T0" fmla="*/ 30 w 45"/>
                  <a:gd name="T1" fmla="*/ 13 h 92"/>
                  <a:gd name="T2" fmla="*/ 30 w 45"/>
                  <a:gd name="T3" fmla="*/ 92 h 92"/>
                  <a:gd name="T4" fmla="*/ 15 w 45"/>
                  <a:gd name="T5" fmla="*/ 92 h 92"/>
                  <a:gd name="T6" fmla="*/ 15 w 45"/>
                  <a:gd name="T7" fmla="*/ 13 h 92"/>
                  <a:gd name="T8" fmla="*/ 0 w 45"/>
                  <a:gd name="T9" fmla="*/ 13 h 92"/>
                  <a:gd name="T10" fmla="*/ 0 w 45"/>
                  <a:gd name="T11" fmla="*/ 0 h 92"/>
                  <a:gd name="T12" fmla="*/ 45 w 45"/>
                  <a:gd name="T13" fmla="*/ 0 h 92"/>
                  <a:gd name="T14" fmla="*/ 45 w 45"/>
                  <a:gd name="T15" fmla="*/ 13 h 92"/>
                  <a:gd name="T16" fmla="*/ 30 w 45"/>
                  <a:gd name="T17"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2">
                    <a:moveTo>
                      <a:pt x="30" y="13"/>
                    </a:moveTo>
                    <a:lnTo>
                      <a:pt x="30" y="92"/>
                    </a:lnTo>
                    <a:lnTo>
                      <a:pt x="15" y="92"/>
                    </a:lnTo>
                    <a:lnTo>
                      <a:pt x="15" y="13"/>
                    </a:lnTo>
                    <a:lnTo>
                      <a:pt x="0" y="13"/>
                    </a:lnTo>
                    <a:lnTo>
                      <a:pt x="0" y="0"/>
                    </a:lnTo>
                    <a:lnTo>
                      <a:pt x="45" y="0"/>
                    </a:lnTo>
                    <a:lnTo>
                      <a:pt x="45"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67"/>
              <p:cNvSpPr>
                <a:spLocks/>
              </p:cNvSpPr>
              <p:nvPr userDrawn="1"/>
            </p:nvSpPr>
            <p:spPr bwMode="auto">
              <a:xfrm>
                <a:off x="10574338" y="6003925"/>
                <a:ext cx="79375" cy="146050"/>
              </a:xfrm>
              <a:custGeom>
                <a:avLst/>
                <a:gdLst>
                  <a:gd name="T0" fmla="*/ 32 w 50"/>
                  <a:gd name="T1" fmla="*/ 56 h 92"/>
                  <a:gd name="T2" fmla="*/ 32 w 50"/>
                  <a:gd name="T3" fmla="*/ 92 h 92"/>
                  <a:gd name="T4" fmla="*/ 17 w 50"/>
                  <a:gd name="T5" fmla="*/ 92 h 92"/>
                  <a:gd name="T6" fmla="*/ 17 w 50"/>
                  <a:gd name="T7" fmla="*/ 56 h 92"/>
                  <a:gd name="T8" fmla="*/ 0 w 50"/>
                  <a:gd name="T9" fmla="*/ 0 h 92"/>
                  <a:gd name="T10" fmla="*/ 16 w 50"/>
                  <a:gd name="T11" fmla="*/ 0 h 92"/>
                  <a:gd name="T12" fmla="*/ 25 w 50"/>
                  <a:gd name="T13" fmla="*/ 36 h 92"/>
                  <a:gd name="T14" fmla="*/ 34 w 50"/>
                  <a:gd name="T15" fmla="*/ 0 h 92"/>
                  <a:gd name="T16" fmla="*/ 50 w 50"/>
                  <a:gd name="T17" fmla="*/ 0 h 92"/>
                  <a:gd name="T18" fmla="*/ 32 w 50"/>
                  <a:gd name="T1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92">
                    <a:moveTo>
                      <a:pt x="32" y="56"/>
                    </a:moveTo>
                    <a:lnTo>
                      <a:pt x="32" y="92"/>
                    </a:lnTo>
                    <a:lnTo>
                      <a:pt x="17" y="92"/>
                    </a:lnTo>
                    <a:lnTo>
                      <a:pt x="17" y="56"/>
                    </a:lnTo>
                    <a:lnTo>
                      <a:pt x="0" y="0"/>
                    </a:lnTo>
                    <a:lnTo>
                      <a:pt x="16" y="0"/>
                    </a:lnTo>
                    <a:lnTo>
                      <a:pt x="25" y="36"/>
                    </a:lnTo>
                    <a:lnTo>
                      <a:pt x="34" y="0"/>
                    </a:lnTo>
                    <a:lnTo>
                      <a:pt x="50" y="0"/>
                    </a:lnTo>
                    <a:lnTo>
                      <a:pt x="32"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27" name="Picture 3"/>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156970" y="5076024"/>
              <a:ext cx="2633472" cy="76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823809283"/>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r>
              <a:rPr lang="en-US"/>
              <a:t> [Internal Use] for Check Point employees​</a:t>
            </a:r>
            <a:endParaRPr lang="en-US" dirty="0"/>
          </a:p>
        </p:txBody>
      </p:sp>
      <p:sp>
        <p:nvSpPr>
          <p:cNvPr id="4" name="Date" hidden="1"/>
          <p:cNvSpPr>
            <a:spLocks noGrp="1"/>
          </p:cNvSpPr>
          <p:nvPr>
            <p:ph type="dt" sz="half" idx="11"/>
          </p:nvPr>
        </p:nvSpPr>
        <p:spPr/>
        <p:txBody>
          <a:bodyPr/>
          <a:lstStyle/>
          <a:p>
            <a:fld id="{285138E8-3F3E-4DC5-A5FA-50868B94627A}" type="datetimeFigureOut">
              <a:rPr lang="en-US" smtClean="0"/>
              <a:t>8/2/2021</a:t>
            </a:fld>
            <a:endParaRPr lang="en-US" dirty="0"/>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a:t>Click to edit Master text styles</a:t>
            </a:r>
          </a:p>
          <a:p>
            <a:pPr lvl="1"/>
            <a:r>
              <a:rPr lang="en-US"/>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227194518"/>
      </p:ext>
    </p:extLst>
  </p:cSld>
  <p:clrMapOvr>
    <a:masterClrMapping/>
  </p:clrMapOvr>
  <p:transition>
    <p:fade/>
  </p:transition>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r>
              <a:rPr lang="en-US"/>
              <a:t> [Internal Use] for Check Point employees​</a:t>
            </a:r>
            <a:endParaRPr lang="en-US" dirty="0"/>
          </a:p>
        </p:txBody>
      </p:sp>
      <p:sp>
        <p:nvSpPr>
          <p:cNvPr id="4" name="Date" hidden="1"/>
          <p:cNvSpPr>
            <a:spLocks noGrp="1"/>
          </p:cNvSpPr>
          <p:nvPr>
            <p:ph type="dt" sz="quarter" idx="12"/>
          </p:nvPr>
        </p:nvSpPr>
        <p:spPr>
          <a:xfrm>
            <a:off x="609600" y="6356350"/>
            <a:ext cx="2843213" cy="365125"/>
          </a:xfrm>
          <a:prstGeom prst="rect">
            <a:avLst/>
          </a:prstGeom>
        </p:spPr>
        <p:txBody>
          <a:bodyPr/>
          <a:lstStyle/>
          <a:p>
            <a:fld id="{1C396E99-728E-4BC1-9827-5FA2D157E6FB}" type="datetimeFigureOut">
              <a:rPr lang="en-US" smtClean="0"/>
              <a:t>8/2/2021</a:t>
            </a:fld>
            <a:endParaRPr lang="en-US" dirty="0"/>
          </a:p>
        </p:txBody>
      </p:sp>
      <p:sp>
        <p:nvSpPr>
          <p:cNvPr id="13" name="Bullet text"/>
          <p:cNvSpPr>
            <a:spLocks noGrp="1"/>
          </p:cNvSpPr>
          <p:nvPr>
            <p:ph sz="quarter" idx="11"/>
          </p:nvPr>
        </p:nvSpPr>
        <p:spPr>
          <a:xfrm>
            <a:off x="583074" y="1457960"/>
            <a:ext cx="11000914" cy="4676140"/>
          </a:xfrm>
        </p:spPr>
        <p:txBody>
          <a:bodyPr/>
          <a:lstStyle/>
          <a:p>
            <a:pPr lvl="0"/>
            <a:r>
              <a:rPr lang="en-US"/>
              <a:t>Click to edit Master text styles</a:t>
            </a:r>
          </a:p>
          <a:p>
            <a:pPr lvl="1"/>
            <a:r>
              <a:rPr lang="en-US"/>
              <a:t>Second level</a:t>
            </a:r>
          </a:p>
          <a:p>
            <a:pPr lvl="2"/>
            <a:r>
              <a:rPr lang="en-US"/>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452492234"/>
      </p:ext>
    </p:extLst>
  </p:cSld>
  <p:clrMapOvr>
    <a:masterClrMapping/>
  </p:clrMapOvr>
  <p:transition>
    <p:fade/>
  </p:transition>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r>
              <a:rPr lang="en-US"/>
              <a:t> [Internal Use] for Check Point employees​</a:t>
            </a:r>
            <a:endParaRPr lang="en-US" dirty="0"/>
          </a:p>
        </p:txBody>
      </p:sp>
      <p:sp>
        <p:nvSpPr>
          <p:cNvPr id="4" name="Date" hidden="1"/>
          <p:cNvSpPr>
            <a:spLocks noGrp="1"/>
          </p:cNvSpPr>
          <p:nvPr>
            <p:ph type="dt" sz="half" idx="11"/>
          </p:nvPr>
        </p:nvSpPr>
        <p:spPr/>
        <p:txBody>
          <a:bodyPr/>
          <a:lstStyle/>
          <a:p>
            <a:fld id="{285138E8-3F3E-4DC5-A5FA-50868B94627A}" type="datetimeFigureOut">
              <a:rPr lang="en-US" smtClean="0"/>
              <a:t>8/2/2021</a:t>
            </a:fld>
            <a:endParaRPr lang="en-US" dirty="0"/>
          </a:p>
        </p:txBody>
      </p:sp>
      <p:sp>
        <p:nvSpPr>
          <p:cNvPr id="2" name="Slide Title"/>
          <p:cNvSpPr>
            <a:spLocks noGrp="1"/>
          </p:cNvSpPr>
          <p:nvPr>
            <p:ph type="title"/>
          </p:nvPr>
        </p:nvSpPr>
        <p:spPr>
          <a:xfrm>
            <a:off x="583842" y="460552"/>
            <a:ext cx="9857339" cy="914400"/>
          </a:xfrm>
        </p:spPr>
        <p:txBody>
          <a:bodyPr/>
          <a:lstStyle/>
          <a:p>
            <a:r>
              <a:rPr lang="en-US"/>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33181474"/>
      </p:ext>
    </p:extLst>
  </p:cSld>
  <p:clrMapOvr>
    <a:masterClrMapping/>
  </p:clrMapOvr>
  <p:transition>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r>
              <a:rPr lang="en-US"/>
              <a:t> [Internal Use] for Check Point employees​</a:t>
            </a:r>
            <a:endParaRPr lang="en-US" dirty="0"/>
          </a:p>
        </p:txBody>
      </p:sp>
      <p:sp>
        <p:nvSpPr>
          <p:cNvPr id="4" name="Date" hidden="1"/>
          <p:cNvSpPr>
            <a:spLocks noGrp="1"/>
          </p:cNvSpPr>
          <p:nvPr>
            <p:ph type="dt" sz="half" idx="11"/>
          </p:nvPr>
        </p:nvSpPr>
        <p:spPr/>
        <p:txBody>
          <a:bodyPr/>
          <a:lstStyle/>
          <a:p>
            <a:fld id="{285138E8-3F3E-4DC5-A5FA-50868B94627A}" type="datetimeFigureOut">
              <a:rPr lang="en-US" smtClean="0"/>
              <a:t>8/2/2021</a:t>
            </a:fld>
            <a:endParaRPr lang="en-US" dirty="0"/>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86379498"/>
      </p:ext>
    </p:extLst>
  </p:cSld>
  <p:clrMapOvr>
    <a:masterClrMapping/>
  </p:clrMapOvr>
  <p:transition>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r>
              <a:rPr lang="en-US"/>
              <a:t> [Internal Use] for Check Point employees​</a:t>
            </a:r>
            <a:endParaRPr lang="en-US" dirty="0"/>
          </a:p>
        </p:txBody>
      </p:sp>
      <p:sp>
        <p:nvSpPr>
          <p:cNvPr id="4" name="Date" hidden="1"/>
          <p:cNvSpPr>
            <a:spLocks noGrp="1"/>
          </p:cNvSpPr>
          <p:nvPr>
            <p:ph type="dt" sz="quarter" idx="12"/>
          </p:nvPr>
        </p:nvSpPr>
        <p:spPr>
          <a:xfrm>
            <a:off x="609600" y="6356350"/>
            <a:ext cx="2843213" cy="365125"/>
          </a:xfrm>
          <a:prstGeom prst="rect">
            <a:avLst/>
          </a:prstGeom>
        </p:spPr>
        <p:txBody>
          <a:bodyPr/>
          <a:lstStyle/>
          <a:p>
            <a:fld id="{1C396E99-728E-4BC1-9827-5FA2D157E6FB}" type="datetimeFigureOut">
              <a:rPr lang="en-US" smtClean="0"/>
              <a:t>8/2/2021</a:t>
            </a:fld>
            <a:endParaRPr lang="en-US" dirty="0"/>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658119969"/>
      </p:ext>
    </p:extLst>
  </p:cSld>
  <p:clrMapOvr>
    <a:masterClrMapping/>
  </p:clrMapOvr>
  <p:transition>
    <p:fade/>
  </p:transition>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 [Internal Use] for Check Point employees​</a:t>
            </a:r>
            <a:endParaRPr lang="en-US" dirty="0"/>
          </a:p>
        </p:txBody>
      </p:sp>
      <p:sp>
        <p:nvSpPr>
          <p:cNvPr id="4" name="Date" hidden="1"/>
          <p:cNvSpPr>
            <a:spLocks noGrp="1"/>
          </p:cNvSpPr>
          <p:nvPr>
            <p:ph type="dt" sz="half" idx="11"/>
          </p:nvPr>
        </p:nvSpPr>
        <p:spPr/>
        <p:txBody>
          <a:bodyPr/>
          <a:lstStyle/>
          <a:p>
            <a:fld id="{285138E8-3F3E-4DC5-A5FA-50868B94627A}" type="datetimeFigureOut">
              <a:rPr lang="en-US" smtClean="0"/>
              <a:t>8/2/2021</a:t>
            </a:fld>
            <a:endParaRPr lang="en-US" dirty="0"/>
          </a:p>
        </p:txBody>
      </p:sp>
    </p:spTree>
    <p:extLst>
      <p:ext uri="{BB962C8B-B14F-4D97-AF65-F5344CB8AC3E}">
        <p14:creationId xmlns:p14="http://schemas.microsoft.com/office/powerpoint/2010/main" val="3642458576"/>
      </p:ext>
    </p:extLst>
  </p:cSld>
  <p:clrMapOvr>
    <a:masterClrMapping/>
  </p:clrMapOvr>
  <p:transition>
    <p:fade/>
  </p:transition>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r>
                <a:rPr lang="en-US" sz="3200" dirty="0">
                  <a:latin typeface="+mn-lt"/>
                </a:rPr>
                <a:t> </a:t>
              </a:r>
            </a:p>
          </p:txBody>
        </p:sp>
      </p:grpSp>
      <p:sp>
        <p:nvSpPr>
          <p:cNvPr id="3" name="Footer_security classification"/>
          <p:cNvSpPr>
            <a:spLocks noGrp="1"/>
          </p:cNvSpPr>
          <p:nvPr userDrawn="1">
            <p:ph type="ftr" sz="quarter" idx="10"/>
          </p:nvPr>
        </p:nvSpPr>
        <p:spPr/>
        <p:txBody>
          <a:bodyPr/>
          <a:lstStyle/>
          <a:p>
            <a:r>
              <a:rPr lang="en-US"/>
              <a:t> [Internal Use] for Check Point employees​</a:t>
            </a:r>
            <a:endParaRPr lang="en-US" dirty="0"/>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fld id="{631CED19-27F7-4D05-847C-E59ED2A84874}" type="datetimeFigureOut">
              <a:rPr lang="en-US" smtClean="0"/>
              <a:t>8/2/2021</a:t>
            </a:fld>
            <a:endParaRPr lang="en-US" dirty="0"/>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a:t>Source Name</a:t>
            </a:r>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35327673"/>
      </p:ext>
    </p:extLst>
  </p:cSld>
  <p:clrMapOvr>
    <a:masterClrMapping/>
  </p:clrMapOvr>
  <p:transition>
    <p:fade/>
  </p:transition>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r>
              <a:rPr lang="en-US" sz="3200" dirty="0">
                <a:latin typeface="+mn-lt"/>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hidden="1"/>
          <p:cNvSpPr>
            <a:spLocks noGrp="1"/>
          </p:cNvSpPr>
          <p:nvPr userDrawn="1">
            <p:ph type="dt" sz="quarter" idx="17"/>
          </p:nvPr>
        </p:nvSpPr>
        <p:spPr>
          <a:xfrm>
            <a:off x="609600" y="6356350"/>
            <a:ext cx="2843213" cy="365125"/>
          </a:xfrm>
          <a:prstGeom prst="rect">
            <a:avLst/>
          </a:prstGeom>
        </p:spPr>
        <p:txBody>
          <a:bodyPr/>
          <a:lstStyle/>
          <a:p>
            <a:fld id="{04122083-5F1C-4B60-A9EF-EE0A01B04516}" type="datetimeFigureOut">
              <a:rPr lang="en-US" smtClean="0"/>
              <a:t>8/2/2021</a:t>
            </a:fld>
            <a:endParaRPr lang="en-US" dirty="0"/>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a:t>Edit #</a:t>
            </a:r>
          </a:p>
        </p:txBody>
      </p:sp>
      <p:sp>
        <p:nvSpPr>
          <p:cNvPr id="16" name="Footer_security classification"/>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r>
              <a:rPr lang="en-US"/>
              <a:t> [Internal Use] for Check Point employees​</a:t>
            </a:r>
            <a:endParaRPr lang="en-US" dirty="0"/>
          </a:p>
        </p:txBody>
      </p:sp>
      <p:sp>
        <p:nvSpPr>
          <p:cNvPr id="20" name="Footer_copyright"/>
          <p:cNvSpPr txBox="1">
            <a:spLocks/>
          </p:cNvSpPr>
          <p:nvPr userDrawn="1"/>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chemeClr val="bg1">
                    <a:lumMod val="75000"/>
                  </a:schemeClr>
                </a:solidFill>
              </a:rPr>
              <a:t>©2019 Check Point Software Technologies</a:t>
            </a:r>
            <a:r>
              <a:rPr lang="en-US" sz="900" kern="0" baseline="0" dirty="0">
                <a:solidFill>
                  <a:schemeClr val="bg1">
                    <a:lumMod val="75000"/>
                  </a:schemeClr>
                </a:solidFill>
              </a:rPr>
              <a:t> </a:t>
            </a:r>
            <a:r>
              <a:rPr lang="en-US" sz="900" kern="0" dirty="0">
                <a:solidFill>
                  <a:schemeClr val="bg1">
                    <a:lumMod val="75000"/>
                  </a:schemeClr>
                </a:solidFill>
              </a:rPr>
              <a:t>Ltd. </a:t>
            </a:r>
          </a:p>
        </p:txBody>
      </p:sp>
    </p:spTree>
    <p:extLst>
      <p:ext uri="{BB962C8B-B14F-4D97-AF65-F5344CB8AC3E}">
        <p14:creationId xmlns:p14="http://schemas.microsoft.com/office/powerpoint/2010/main" val="3176837882"/>
      </p:ext>
    </p:extLst>
  </p:cSld>
  <p:clrMapOvr>
    <a:masterClrMapping/>
  </p:clrMapOvr>
  <p:transition>
    <p:fade/>
  </p:transition>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[Internal Use] for Check Point employees​</a:t>
            </a:r>
            <a:endParaRPr lang="en-US" dirty="0"/>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1">
                    <a:lumMod val="50000"/>
                  </a:schemeClr>
                </a:solidFill>
              </a:defRPr>
            </a:lvl1pPr>
            <a:lvl2pPr marL="576072" indent="-228600">
              <a:buFont typeface="Calibri" panose="020F0502020204030204" pitchFamily="34" charset="0"/>
              <a:buChar char="̶"/>
              <a:defRPr>
                <a:solidFill>
                  <a:schemeClr val="tx1">
                    <a:lumMod val="50000"/>
                  </a:schemeClr>
                </a:solidFill>
              </a:defRPr>
            </a:lvl2pPr>
          </a:lstStyle>
          <a:p>
            <a:pPr lvl="0"/>
            <a:r>
              <a:rPr lang="en-US"/>
              <a:t>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2"/>
                </a:solidFill>
              </a:defRPr>
            </a:lvl1pPr>
          </a:lstStyle>
          <a:p>
            <a:r>
              <a:rPr lang="en-US"/>
              <a:t>Click to edit Master title style</a:t>
            </a:r>
            <a:endParaRPr lang="en-US" dirty="0"/>
          </a:p>
        </p:txBody>
      </p:sp>
      <p:sp>
        <p:nvSpPr>
          <p:cNvPr id="2" name="Date Placeholder 1"/>
          <p:cNvSpPr>
            <a:spLocks noGrp="1"/>
          </p:cNvSpPr>
          <p:nvPr>
            <p:ph type="dt" sz="half" idx="14"/>
          </p:nvPr>
        </p:nvSpPr>
        <p:spPr>
          <a:xfrm>
            <a:off x="-2976664" y="6356350"/>
            <a:ext cx="2843213" cy="365125"/>
          </a:xfrm>
        </p:spPr>
        <p:txBody>
          <a:bodyPr/>
          <a:lstStyle/>
          <a:p>
            <a:fld id="{1B14FBC4-36FA-423D-BDD2-47F855CE7E5F}" type="datetimeFigureOut">
              <a:rPr lang="en-US" smtClean="0"/>
              <a:t>8/2/2021</a:t>
            </a:fld>
            <a:endParaRPr lang="en-US"/>
          </a:p>
        </p:txBody>
      </p:sp>
    </p:spTree>
    <p:extLst>
      <p:ext uri="{BB962C8B-B14F-4D97-AF65-F5344CB8AC3E}">
        <p14:creationId xmlns:p14="http://schemas.microsoft.com/office/powerpoint/2010/main" val="598695896"/>
      </p:ext>
    </p:extLst>
  </p:cSld>
  <p:clrMapOvr>
    <a:masterClrMapping/>
  </p:clrMapOvr>
  <p:transition>
    <p:fade/>
  </p:transition>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241060" y="0"/>
            <a:ext cx="8039205" cy="6477855"/>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a:latin typeface="+mn-lt"/>
            </a:endParaRPr>
          </a:p>
        </p:txBody>
      </p:sp>
      <p:cxnSp>
        <p:nvCxnSpPr>
          <p:cNvPr id="16" name="Pink vertical line"/>
          <p:cNvCxnSpPr/>
          <p:nvPr userDrawn="1"/>
        </p:nvCxnSpPr>
        <p:spPr bwMode="auto">
          <a:xfrm>
            <a:off x="421416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p:cNvSpPr>
            <a:spLocks noGrp="1"/>
          </p:cNvSpPr>
          <p:nvPr userDrawn="1">
            <p:ph type="ftr" sz="quarter" idx="10"/>
          </p:nvPr>
        </p:nvSpPr>
        <p:spPr/>
        <p:txBody>
          <a:bodyPr/>
          <a:lstStyle/>
          <a:p>
            <a:r>
              <a:rPr lang="en-US"/>
              <a:t> [Internal Use] for Check Point employees​</a:t>
            </a:r>
            <a:endParaRPr lang="en-US" dirty="0"/>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fld id="{00C1096B-9679-429B-9328-0AF82824D437}" type="datetimeFigureOut">
              <a:rPr lang="en-US" smtClean="0"/>
              <a:t>8/2/2021</a:t>
            </a:fld>
            <a:endParaRPr lang="en-US" dirty="0"/>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marL="667512" indent="-237744">
              <a:lnSpc>
                <a:spcPct val="95000"/>
              </a:lnSpc>
              <a:defRPr sz="2700"/>
            </a:lvl2pPr>
            <a:lvl3pPr>
              <a:defRPr sz="2700"/>
            </a:lvl3pPr>
            <a:lvl4pPr>
              <a:defRPr sz="2700"/>
            </a:lvl4pPr>
            <a:lvl5pPr>
              <a:defRPr sz="2700"/>
            </a:lvl5pPr>
          </a:lstStyle>
          <a:p>
            <a:pPr lvl="0"/>
            <a:r>
              <a:rPr lang="en-US"/>
              <a:t>Click to edit Master text styles</a:t>
            </a:r>
          </a:p>
          <a:p>
            <a:pPr lvl="1"/>
            <a:r>
              <a:rPr lang="en-US"/>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1455232904"/>
      </p:ext>
    </p:extLst>
  </p:cSld>
  <p:clrMapOvr>
    <a:masterClrMapping/>
  </p:clrMapOvr>
  <p:transition>
    <p:fade/>
  </p:transition>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91" name="Footer_security classification"/>
          <p:cNvSpPr>
            <a:spLocks noGrp="1"/>
          </p:cNvSpPr>
          <p:nvPr userDrawn="1">
            <p:ph type="ftr" sz="quarter" idx="3"/>
          </p:nvPr>
        </p:nvSpPr>
        <p:spPr>
          <a:xfrm>
            <a:off x="2957904" y="652576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r>
              <a:rPr lang="en-US"/>
              <a:t> [Internal Use] for Check Point employees​</a:t>
            </a:r>
            <a:endParaRPr lang="en-US" dirty="0"/>
          </a:p>
        </p:txBody>
      </p:sp>
    </p:spTree>
    <p:extLst>
      <p:ext uri="{BB962C8B-B14F-4D97-AF65-F5344CB8AC3E}">
        <p14:creationId xmlns:p14="http://schemas.microsoft.com/office/powerpoint/2010/main" val="3977264525"/>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91" name="Footer_security classification"/>
          <p:cNvSpPr>
            <a:spLocks noGrp="1"/>
          </p:cNvSpPr>
          <p:nvPr userDrawn="1">
            <p:ph type="ftr" sz="quarter" idx="3"/>
          </p:nvPr>
        </p:nvSpPr>
        <p:spPr>
          <a:xfrm>
            <a:off x="2957904" y="652576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r>
              <a:rPr lang="en-US"/>
              <a:t> [Internal Use] for Check Point employees​</a:t>
            </a:r>
            <a:endParaRPr lang="en-US" dirty="0"/>
          </a:p>
        </p:txBody>
      </p:sp>
    </p:spTree>
    <p:extLst>
      <p:ext uri="{BB962C8B-B14F-4D97-AF65-F5344CB8AC3E}">
        <p14:creationId xmlns:p14="http://schemas.microsoft.com/office/powerpoint/2010/main" val="3842402812"/>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4ABF69-6E84-4DDE-9FC7-873BECAFC963}" type="datetimeFigureOut">
              <a:rPr lang="en-US" smtClean="0"/>
              <a:t>8/2/2021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DD7A2C-91F1-4004-A171-7F4AB5FF3A1E}" type="slidenum">
              <a:rPr lang="en-US" smtClean="0"/>
              <a:t>‹#›</a:t>
            </a:fld>
            <a:endParaRPr lang="en-US"/>
          </a:p>
        </p:txBody>
      </p:sp>
    </p:spTree>
    <p:extLst>
      <p:ext uri="{BB962C8B-B14F-4D97-AF65-F5344CB8AC3E}">
        <p14:creationId xmlns:p14="http://schemas.microsoft.com/office/powerpoint/2010/main" val="29437974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032480" y="739110"/>
            <a:ext cx="2768536" cy="468876"/>
          </a:xfrm>
          <a:prstGeom prst="rect">
            <a:avLst/>
          </a:prstGeom>
        </p:spPr>
      </p:pic>
      <p:sp>
        <p:nvSpPr>
          <p:cNvPr id="4" name="Footer Placeholder 3" hidden="1"/>
          <p:cNvSpPr>
            <a:spLocks noGrp="1"/>
          </p:cNvSpPr>
          <p:nvPr userDrawn="1">
            <p:ph type="ftr" sz="quarter" idx="11"/>
          </p:nvPr>
        </p:nvSpPr>
        <p:spPr/>
        <p:txBody>
          <a:bodyPr/>
          <a:lstStyle/>
          <a:p>
            <a:endParaRPr lang="en-US" dirty="0"/>
          </a:p>
        </p:txBody>
      </p:sp>
      <p:sp>
        <p:nvSpPr>
          <p:cNvPr id="13" name="Speaker name and date"/>
          <p:cNvSpPr>
            <a:spLocks noGrp="1"/>
          </p:cNvSpPr>
          <p:nvPr userDrawn="1">
            <p:ph type="subTitle" idx="1" hasCustomPrompt="1"/>
          </p:nvPr>
        </p:nvSpPr>
        <p:spPr>
          <a:xfrm>
            <a:off x="926659" y="4870698"/>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1400" b="0" i="0">
                <a:solidFill>
                  <a:schemeClr val="tx1">
                    <a:lumMod val="75000"/>
                  </a:schemeClr>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a:p>
            <a:r>
              <a:rPr lang="en-US" dirty="0"/>
              <a:t>Date</a:t>
            </a:r>
          </a:p>
        </p:txBody>
      </p:sp>
      <p:sp>
        <p:nvSpPr>
          <p:cNvPr id="14" name="Sub-title"/>
          <p:cNvSpPr>
            <a:spLocks noGrp="1"/>
          </p:cNvSpPr>
          <p:nvPr userDrawn="1">
            <p:ph type="body" sz="quarter" idx="13" hasCustomPrompt="1"/>
          </p:nvPr>
        </p:nvSpPr>
        <p:spPr>
          <a:xfrm>
            <a:off x="917279" y="3429893"/>
            <a:ext cx="5804989" cy="565804"/>
          </a:xfrm>
          <a:prstGeom prst="rect">
            <a:avLst/>
          </a:prstGeom>
        </p:spPr>
        <p:txBody>
          <a:bodyPr lIns="91440" tIns="45720" rIns="91440" bIns="45720">
            <a:noAutofit/>
          </a:bodyPr>
          <a:lstStyle>
            <a:lvl1pPr marL="0" indent="0">
              <a:buFont typeface="Arial" panose="020B0604020202020204" pitchFamily="34" charset="0"/>
              <a:buNone/>
              <a:defRPr sz="2400" b="0" baseline="0">
                <a:solidFill>
                  <a:schemeClr val="tx1"/>
                </a:solidFill>
                <a:latin typeface="Arial" panose="020B0604020202020204" pitchFamily="34" charset="0"/>
                <a:cs typeface="Arial" panose="020B0604020202020204" pitchFamily="34" charset="0"/>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5" name="Title"/>
          <p:cNvSpPr>
            <a:spLocks noGrp="1"/>
          </p:cNvSpPr>
          <p:nvPr userDrawn="1">
            <p:ph type="body" sz="quarter" idx="14" hasCustomPrompt="1"/>
          </p:nvPr>
        </p:nvSpPr>
        <p:spPr>
          <a:xfrm>
            <a:off x="912590" y="2358679"/>
            <a:ext cx="5804989" cy="1071215"/>
          </a:xfrm>
          <a:prstGeom prst="rect">
            <a:avLst/>
          </a:prstGeom>
          <a:effectLst/>
        </p:spPr>
        <p:txBody>
          <a:bodyPr>
            <a:noAutofit/>
          </a:bodyPr>
          <a:lstStyle>
            <a:lvl1pPr marL="0" indent="0">
              <a:lnSpc>
                <a:spcPts val="4000"/>
              </a:lnSpc>
              <a:spcBef>
                <a:spcPts val="0"/>
              </a:spcBef>
              <a:buFontTx/>
              <a:buNone/>
              <a:defRPr sz="3400" b="1" cap="all" baseline="0">
                <a:solidFill>
                  <a:schemeClr val="tx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sp>
        <p:nvSpPr>
          <p:cNvPr id="2" name="Date Placeholder 1"/>
          <p:cNvSpPr>
            <a:spLocks noGrp="1"/>
          </p:cNvSpPr>
          <p:nvPr userDrawn="1">
            <p:ph type="dt" sz="half" idx="15"/>
          </p:nvPr>
        </p:nvSpPr>
        <p:spPr>
          <a:xfrm>
            <a:off x="-3048000" y="6356350"/>
            <a:ext cx="2843213" cy="365125"/>
          </a:xfrm>
        </p:spPr>
        <p:txBody>
          <a:bodyPr/>
          <a:lstStyle/>
          <a:p>
            <a:fld id="{603289AC-4C12-4E6D-B39B-A4756814FEEC}" type="datetimeFigureOut">
              <a:rPr lang="en-US" smtClean="0"/>
              <a:t>8/2/2021</a:t>
            </a:fld>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929"/>
            <a:ext cx="12188825" cy="6857929"/>
          </a:xfrm>
          <a:prstGeom prst="rect">
            <a:avLst/>
          </a:prstGeom>
        </p:spPr>
      </p:pic>
    </p:spTree>
    <p:extLst>
      <p:ext uri="{BB962C8B-B14F-4D97-AF65-F5344CB8AC3E}">
        <p14:creationId xmlns:p14="http://schemas.microsoft.com/office/powerpoint/2010/main" val="1557191400"/>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Agenda list"/>
          <p:cNvSpPr>
            <a:spLocks noGrp="1"/>
          </p:cNvSpPr>
          <p:nvPr>
            <p:ph sz="quarter" idx="13"/>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1">
                    <a:lumMod val="50000"/>
                  </a:schemeClr>
                </a:solidFill>
              </a:defRPr>
            </a:lvl1pPr>
            <a:lvl2pPr marL="576072" indent="-228600">
              <a:buFont typeface="Calibri" panose="020F0502020204030204" pitchFamily="34" charset="0"/>
              <a:buChar char="̶"/>
              <a:defRPr>
                <a:solidFill>
                  <a:schemeClr val="tx1">
                    <a:lumMod val="50000"/>
                  </a:schemeClr>
                </a:solidFill>
              </a:defRPr>
            </a:lvl2pPr>
          </a:lstStyle>
          <a:p>
            <a:pPr lvl="0"/>
            <a:r>
              <a:rPr lang="en-US"/>
              <a:t>Click to edit Master text styles</a:t>
            </a:r>
          </a:p>
          <a:p>
            <a:pPr lvl="1"/>
            <a:r>
              <a:rPr lang="en-US"/>
              <a:t>Second level</a:t>
            </a:r>
          </a:p>
        </p:txBody>
      </p:sp>
      <p:sp>
        <p:nvSpPr>
          <p:cNvPr id="6" name="Slide Title"/>
          <p:cNvSpPr>
            <a:spLocks noGrp="1"/>
          </p:cNvSpPr>
          <p:nvPr>
            <p:ph type="title"/>
          </p:nvPr>
        </p:nvSpPr>
        <p:spPr>
          <a:xfrm>
            <a:off x="1166812" y="976680"/>
            <a:ext cx="10288587" cy="707289"/>
          </a:xfrm>
        </p:spPr>
        <p:txBody>
          <a:bodyPr/>
          <a:lstStyle>
            <a:lvl1pPr>
              <a:defRPr>
                <a:solidFill>
                  <a:schemeClr val="bg2"/>
                </a:solidFill>
              </a:defRPr>
            </a:lvl1pPr>
          </a:lstStyle>
          <a:p>
            <a:r>
              <a:rPr lang="en-US"/>
              <a:t>Click to edit Master title style</a:t>
            </a:r>
            <a:endParaRPr lang="en-US" dirty="0"/>
          </a:p>
        </p:txBody>
      </p:sp>
      <p:sp>
        <p:nvSpPr>
          <p:cNvPr id="2" name="Date Placeholder 1"/>
          <p:cNvSpPr>
            <a:spLocks noGrp="1"/>
          </p:cNvSpPr>
          <p:nvPr>
            <p:ph type="dt" sz="half" idx="14"/>
          </p:nvPr>
        </p:nvSpPr>
        <p:spPr>
          <a:xfrm>
            <a:off x="-2976664" y="6356350"/>
            <a:ext cx="2843213" cy="365125"/>
          </a:xfrm>
        </p:spPr>
        <p:txBody>
          <a:bodyPr/>
          <a:lstStyle/>
          <a:p>
            <a:fld id="{1B14FBC4-36FA-423D-BDD2-47F855CE7E5F}" type="datetimeFigureOut">
              <a:rPr lang="en-US" smtClean="0"/>
              <a:t>8/2/2021</a:t>
            </a:fld>
            <a:endParaRPr lang="en-US"/>
          </a:p>
        </p:txBody>
      </p:sp>
    </p:spTree>
    <p:extLst>
      <p:ext uri="{BB962C8B-B14F-4D97-AF65-F5344CB8AC3E}">
        <p14:creationId xmlns:p14="http://schemas.microsoft.com/office/powerpoint/2010/main" val="157095744"/>
      </p:ext>
    </p:extLst>
  </p:cSld>
  <p:clrMapOvr>
    <a:masterClrMapping/>
  </p:clrMapOvr>
  <p:transition>
    <p:fade/>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0"/>
            <a:ext cx="2843213" cy="365125"/>
          </a:xfrm>
        </p:spPr>
        <p:txBody>
          <a:bodyPr/>
          <a:lstStyle/>
          <a:p>
            <a:fld id="{CF0E1690-FFBA-4DAF-B44A-36E39ACA0346}" type="datetimeFigureOut">
              <a:rPr lang="en-US" smtClean="0"/>
              <a:t>8/2/2021</a:t>
            </a:fld>
            <a:endParaRPr lang="en-US"/>
          </a:p>
        </p:txBody>
      </p:sp>
    </p:spTree>
    <p:extLst>
      <p:ext uri="{BB962C8B-B14F-4D97-AF65-F5344CB8AC3E}">
        <p14:creationId xmlns:p14="http://schemas.microsoft.com/office/powerpoint/2010/main" val="2360529561"/>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a:xfrm>
            <a:off x="-2996629" y="6356350"/>
            <a:ext cx="2843213" cy="365125"/>
          </a:xfrm>
        </p:spPr>
        <p:txBody>
          <a:bodyPr/>
          <a:lstStyle/>
          <a:p>
            <a:fld id="{8F2A6A3B-A6C9-4C0C-BBE8-3BEF53BED0C3}" type="datetimeFigureOut">
              <a:rPr lang="en-US" smtClean="0"/>
              <a:t>8/2/2021</a:t>
            </a:fld>
            <a:endParaRPr lang="en-US"/>
          </a:p>
        </p:txBody>
      </p:sp>
    </p:spTree>
    <p:extLst>
      <p:ext uri="{BB962C8B-B14F-4D97-AF65-F5344CB8AC3E}">
        <p14:creationId xmlns:p14="http://schemas.microsoft.com/office/powerpoint/2010/main" val="1214043792"/>
      </p:ext>
    </p:extLst>
  </p:cSld>
  <p:clrMapOvr>
    <a:masterClrMapping/>
  </p:clrMapOvr>
  <p:transition>
    <p:fade/>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Click to 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a:xfrm>
            <a:off x="-3119919" y="6356350"/>
            <a:ext cx="2843213" cy="365125"/>
          </a:xfrm>
        </p:spPr>
        <p:txBody>
          <a:bodyPr/>
          <a:lstStyle/>
          <a:p>
            <a:fld id="{B4E2EE95-4511-40DC-8811-39B6C5014E5F}" type="datetimeFigureOut">
              <a:rPr lang="en-US" smtClean="0"/>
              <a:t>8/2/2021</a:t>
            </a:fld>
            <a:endParaRPr lang="en-US"/>
          </a:p>
        </p:txBody>
      </p:sp>
    </p:spTree>
    <p:extLst>
      <p:ext uri="{BB962C8B-B14F-4D97-AF65-F5344CB8AC3E}">
        <p14:creationId xmlns:p14="http://schemas.microsoft.com/office/powerpoint/2010/main" val="3886933920"/>
      </p:ext>
    </p:extLst>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hidden="1"/>
          <p:cNvSpPr>
            <a:spLocks noGrp="1"/>
          </p:cNvSpPr>
          <p:nvPr>
            <p:ph type="ftr" sz="quarter" idx="11"/>
          </p:nvPr>
        </p:nvSpPr>
        <p:spPr/>
        <p:txBody>
          <a:bodyPr/>
          <a:lstStyle/>
          <a:p>
            <a:endParaRPr lang="en-US" dirty="0"/>
          </a:p>
        </p:txBody>
      </p:sp>
      <p:sp>
        <p:nvSpPr>
          <p:cNvPr id="3" name="Date Placeholder 2"/>
          <p:cNvSpPr>
            <a:spLocks noGrp="1"/>
          </p:cNvSpPr>
          <p:nvPr>
            <p:ph type="dt" sz="half" idx="12"/>
          </p:nvPr>
        </p:nvSpPr>
        <p:spPr>
          <a:xfrm>
            <a:off x="-3068549" y="6356350"/>
            <a:ext cx="2843213" cy="365125"/>
          </a:xfrm>
        </p:spPr>
        <p:txBody>
          <a:bodyPr/>
          <a:lstStyle/>
          <a:p>
            <a:fld id="{BA761656-1249-4F38-99F8-ACF2559DA4D2}" type="datetimeFigureOut">
              <a:rPr lang="en-US" smtClean="0"/>
              <a:t>8/2/2021</a:t>
            </a:fld>
            <a:endParaRPr lang="en-US"/>
          </a:p>
        </p:txBody>
      </p:sp>
    </p:spTree>
    <p:extLst>
      <p:ext uri="{BB962C8B-B14F-4D97-AF65-F5344CB8AC3E}">
        <p14:creationId xmlns:p14="http://schemas.microsoft.com/office/powerpoint/2010/main" val="109284049"/>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[Internal Use] for Check Point employees​</a:t>
            </a:r>
            <a:endParaRPr lang="en-US" dirty="0"/>
          </a:p>
        </p:txBody>
      </p:sp>
      <p:sp>
        <p:nvSpPr>
          <p:cNvPr id="5" name="Slide Title"/>
          <p:cNvSpPr>
            <a:spLocks noGrp="1"/>
          </p:cNvSpPr>
          <p:nvPr>
            <p:ph type="title"/>
          </p:nvPr>
        </p:nvSpPr>
        <p:spPr>
          <a:xfrm>
            <a:off x="583842" y="460552"/>
            <a:ext cx="11022371" cy="914400"/>
          </a:xfrm>
        </p:spPr>
        <p:txBody>
          <a:bodyPr/>
          <a:lstStyle>
            <a:lvl1pPr>
              <a:defRPr>
                <a:solidFill>
                  <a:schemeClr val="bg2"/>
                </a:solidFill>
              </a:defRPr>
            </a:lvl1pPr>
          </a:lstStyle>
          <a:p>
            <a:r>
              <a:rPr lang="en-US"/>
              <a:t>Click to edit Master title style</a:t>
            </a:r>
            <a:endParaRPr lang="en-US" dirty="0"/>
          </a:p>
        </p:txBody>
      </p:sp>
      <p:sp>
        <p:nvSpPr>
          <p:cNvPr id="6" name="Bullet text"/>
          <p:cNvSpPr>
            <a:spLocks noGrp="1" noChangeArrowheads="1"/>
          </p:cNvSpPr>
          <p:nvPr>
            <p:ph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2"/>
          </p:nvPr>
        </p:nvSpPr>
        <p:spPr>
          <a:xfrm>
            <a:off x="-2991244" y="6356350"/>
            <a:ext cx="2843213" cy="365125"/>
          </a:xfrm>
        </p:spPr>
        <p:txBody>
          <a:bodyPr/>
          <a:lstStyle/>
          <a:p>
            <a:fld id="{CF0E1690-FFBA-4DAF-B44A-36E39ACA0346}" type="datetimeFigureOut">
              <a:rPr lang="en-US" smtClean="0"/>
              <a:t>8/2/2021</a:t>
            </a:fld>
            <a:endParaRPr lang="en-US"/>
          </a:p>
        </p:txBody>
      </p:sp>
    </p:spTree>
    <p:extLst>
      <p:ext uri="{BB962C8B-B14F-4D97-AF65-F5344CB8AC3E}">
        <p14:creationId xmlns:p14="http://schemas.microsoft.com/office/powerpoint/2010/main" val="326287193"/>
      </p:ext>
    </p:extLst>
  </p:cSld>
  <p:clrMapOvr>
    <a:masterClrMapping/>
  </p:clrMapOvr>
  <p:transition>
    <p:fade/>
  </p:transition>
  <p:hf sldNum="0"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2" name="Date Placeholder 1"/>
          <p:cNvSpPr>
            <a:spLocks noGrp="1"/>
          </p:cNvSpPr>
          <p:nvPr>
            <p:ph type="dt" sz="half" idx="12"/>
          </p:nvPr>
        </p:nvSpPr>
        <p:spPr>
          <a:xfrm>
            <a:off x="-3017177" y="6356350"/>
            <a:ext cx="2843213" cy="365125"/>
          </a:xfrm>
        </p:spPr>
        <p:txBody>
          <a:bodyPr/>
          <a:lstStyle/>
          <a:p>
            <a:fld id="{C21F6912-E12D-42E4-A1B4-78CBD40CB479}" type="datetimeFigureOut">
              <a:rPr lang="en-US" smtClean="0"/>
              <a:t>8/2/2021</a:t>
            </a:fld>
            <a:endParaRPr lang="en-US"/>
          </a:p>
        </p:txBody>
      </p:sp>
    </p:spTree>
    <p:extLst>
      <p:ext uri="{BB962C8B-B14F-4D97-AF65-F5344CB8AC3E}">
        <p14:creationId xmlns:p14="http://schemas.microsoft.com/office/powerpoint/2010/main" val="722449573"/>
      </p:ext>
    </p:extLst>
  </p:cSld>
  <p:clrMapOvr>
    <a:masterClrMapping/>
  </p:clrMapOvr>
  <p:transition>
    <p:fade/>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s + Pull Quote">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grpSp>
        <p:nvGrpSpPr>
          <p:cNvPr id="5" name="Pink Background"/>
          <p:cNvGrpSpPr/>
          <p:nvPr userDrawn="1"/>
        </p:nvGrpSpPr>
        <p:grpSpPr>
          <a:xfrm>
            <a:off x="5929630" y="1639737"/>
            <a:ext cx="6259195" cy="3807666"/>
            <a:chOff x="6127749" y="1639737"/>
            <a:chExt cx="5344256" cy="3783164"/>
          </a:xfrm>
        </p:grpSpPr>
        <p:sp>
          <p:nvSpPr>
            <p:cNvPr id="6" name="Pink: 43%"/>
            <p:cNvSpPr/>
            <p:nvPr userDrawn="1"/>
          </p:nvSpPr>
          <p:spPr bwMode="gray">
            <a:xfrm>
              <a:off x="11365581" y="1639737"/>
              <a:ext cx="106424" cy="3783164"/>
            </a:xfrm>
            <a:prstGeom prst="rect">
              <a:avLst/>
            </a:prstGeom>
            <a:solidFill>
              <a:schemeClr val="tx2"/>
            </a:soli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sp>
          <p:nvSpPr>
            <p:cNvPr id="7" name="Background pink"/>
            <p:cNvSpPr/>
            <p:nvPr userDrawn="1"/>
          </p:nvSpPr>
          <p:spPr bwMode="auto">
            <a:xfrm>
              <a:off x="6127749" y="1639737"/>
              <a:ext cx="5237832" cy="3783164"/>
            </a:xfrm>
            <a:prstGeom prst="rect">
              <a:avLst/>
            </a:prstGeom>
            <a:solidFill>
              <a:schemeClr val="bg1">
                <a:lumMod val="95000"/>
              </a:schemeClr>
            </a:solidFill>
            <a:ln w="12700" algn="ctr">
              <a:noFill/>
              <a:miter lim="800000"/>
              <a:headEnd/>
              <a:tailEnd/>
            </a:ln>
            <a:effec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a:latin typeface="+mn-lt"/>
              </a:endParaRPr>
            </a:p>
          </p:txBody>
        </p:sp>
      </p:grpSp>
      <p:sp>
        <p:nvSpPr>
          <p:cNvPr id="8" name="Credit text"/>
          <p:cNvSpPr>
            <a:spLocks noGrp="1"/>
          </p:cNvSpPr>
          <p:nvPr>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tx1"/>
                </a:solidFill>
                <a:latin typeface="Arial" panose="020B0604020202020204" pitchFamily="34" charset="0"/>
                <a:cs typeface="Arial" panose="020B0604020202020204" pitchFamily="34" charset="0"/>
              </a:defRPr>
            </a:lvl1pPr>
          </a:lstStyle>
          <a:p>
            <a:pPr lvl="0"/>
            <a:r>
              <a:rPr lang="en-US" dirty="0"/>
              <a:t>Source Name</a:t>
            </a:r>
          </a:p>
        </p:txBody>
      </p:sp>
      <p:sp>
        <p:nvSpPr>
          <p:cNvPr id="9" name="Quote text"/>
          <p:cNvSpPr>
            <a:spLocks noGrp="1"/>
          </p:cNvSpPr>
          <p:nvPr>
            <p:ph type="body" sz="quarter" idx="15"/>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tx1"/>
                </a:solidFill>
                <a:latin typeface="Arial" panose="020B0604020202020204" pitchFamily="34" charset="0"/>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10" name="Slide Title"/>
          <p:cNvSpPr>
            <a:spLocks noGrp="1"/>
          </p:cNvSpPr>
          <p:nvPr>
            <p:ph type="title"/>
          </p:nvPr>
        </p:nvSpPr>
        <p:spPr>
          <a:xfrm>
            <a:off x="583842" y="460552"/>
            <a:ext cx="11093293" cy="914400"/>
          </a:xfrm>
        </p:spPr>
        <p:txBody>
          <a:bodyPr/>
          <a:lstStyle/>
          <a:p>
            <a:r>
              <a:rPr lang="en-US"/>
              <a:t>Click to edit Master title style</a:t>
            </a:r>
            <a:endParaRPr lang="en-US" dirty="0"/>
          </a:p>
        </p:txBody>
      </p:sp>
      <p:sp>
        <p:nvSpPr>
          <p:cNvPr id="11"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Click to edit Master text styles</a:t>
            </a:r>
          </a:p>
          <a:p>
            <a:pPr lvl="1"/>
            <a:r>
              <a:rPr lang="en-US"/>
              <a:t>Second level</a:t>
            </a:r>
          </a:p>
        </p:txBody>
      </p:sp>
      <p:sp>
        <p:nvSpPr>
          <p:cNvPr id="2" name="Date Placeholder 1"/>
          <p:cNvSpPr>
            <a:spLocks noGrp="1"/>
          </p:cNvSpPr>
          <p:nvPr>
            <p:ph type="dt" sz="half" idx="17"/>
          </p:nvPr>
        </p:nvSpPr>
        <p:spPr>
          <a:xfrm>
            <a:off x="-2945259" y="6356350"/>
            <a:ext cx="2843213" cy="365125"/>
          </a:xfrm>
        </p:spPr>
        <p:txBody>
          <a:bodyPr/>
          <a:lstStyle/>
          <a:p>
            <a:fld id="{DEA4E619-B820-4E56-B835-00DD6E9C1F73}" type="datetimeFigureOut">
              <a:rPr lang="en-US" smtClean="0"/>
              <a:t>8/2/2021</a:t>
            </a:fld>
            <a:endParaRPr lang="en-US"/>
          </a:p>
        </p:txBody>
      </p:sp>
    </p:spTree>
    <p:extLst>
      <p:ext uri="{BB962C8B-B14F-4D97-AF65-F5344CB8AC3E}">
        <p14:creationId xmlns:p14="http://schemas.microsoft.com/office/powerpoint/2010/main" val="3358065026"/>
      </p:ext>
    </p:extLst>
  </p:cSld>
  <p:clrMapOvr>
    <a:masterClrMapping/>
  </p:clrMapOvr>
  <p:transition>
    <p:fade/>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Footer Placeholder 3" hidden="1"/>
          <p:cNvSpPr>
            <a:spLocks noGrp="1"/>
          </p:cNvSpPr>
          <p:nvPr>
            <p:ph type="ftr" sz="quarter" idx="11"/>
          </p:nvPr>
        </p:nvSpPr>
        <p:spPr/>
        <p:txBody>
          <a:bodyPr/>
          <a:lstStyle/>
          <a:p>
            <a:endParaRPr lang="en-US" dirty="0"/>
          </a:p>
        </p:txBody>
      </p:sp>
      <p:sp>
        <p:nvSpPr>
          <p:cNvPr id="5" name="Gray gradient"/>
          <p:cNvSpPr/>
          <p:nvPr userDrawn="1"/>
        </p:nvSpPr>
        <p:spPr bwMode="auto">
          <a:xfrm>
            <a:off x="4241060" y="-21465"/>
            <a:ext cx="8039205" cy="6533388"/>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a:latin typeface="+mn-lt"/>
            </a:endParaRPr>
          </a:p>
        </p:txBody>
      </p:sp>
      <p:cxnSp>
        <p:nvCxnSpPr>
          <p:cNvPr id="6" name="Pink vertical line"/>
          <p:cNvCxnSpPr/>
          <p:nvPr userDrawn="1"/>
        </p:nvCxnSpPr>
        <p:spPr bwMode="auto">
          <a:xfrm>
            <a:off x="4214166" y="786856"/>
            <a:ext cx="0" cy="4965032"/>
          </a:xfrm>
          <a:prstGeom prst="line">
            <a:avLst/>
          </a:prstGeom>
          <a:solidFill>
            <a:schemeClr val="bg1"/>
          </a:solidFill>
          <a:ln w="5080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Key points"/>
          <p:cNvSpPr>
            <a:spLocks noGrp="1"/>
          </p:cNvSpPr>
          <p:nvPr>
            <p:ph type="body" sz="quarter" idx="12"/>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Arial" panose="020B0604020202020204" pitchFamily="34" charset="0"/>
                <a:cs typeface="Arial" panose="020B0604020202020204" pitchFamily="34" charset="0"/>
              </a:defRPr>
            </a:lvl1pPr>
            <a:lvl2pPr marL="667512" indent="-237744">
              <a:lnSpc>
                <a:spcPct val="95000"/>
              </a:lnSpc>
              <a:defRPr sz="2700">
                <a:latin typeface="Arial" panose="020B0604020202020204" pitchFamily="34" charset="0"/>
                <a:cs typeface="Arial" panose="020B0604020202020204" pitchFamily="34" charset="0"/>
              </a:defRPr>
            </a:lvl2pPr>
            <a:lvl3pPr>
              <a:defRPr sz="2700"/>
            </a:lvl3pPr>
            <a:lvl4pPr>
              <a:defRPr sz="2700"/>
            </a:lvl4pPr>
            <a:lvl5pPr>
              <a:defRPr sz="2700"/>
            </a:lvl5pPr>
          </a:lstStyle>
          <a:p>
            <a:pPr lvl="0"/>
            <a:r>
              <a:rPr lang="en-US"/>
              <a:t>Click to edit Master text styles</a:t>
            </a:r>
          </a:p>
          <a:p>
            <a:pPr lvl="1"/>
            <a:r>
              <a:rPr lang="en-US"/>
              <a:t>Second level</a:t>
            </a:r>
          </a:p>
        </p:txBody>
      </p:sp>
      <p:sp>
        <p:nvSpPr>
          <p:cNvPr id="8" name="Slide Title"/>
          <p:cNvSpPr>
            <a:spLocks noGrp="1"/>
          </p:cNvSpPr>
          <p:nvPr>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bg2"/>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2" name="Date Placeholder 1"/>
          <p:cNvSpPr>
            <a:spLocks noGrp="1"/>
          </p:cNvSpPr>
          <p:nvPr>
            <p:ph type="dt" sz="half" idx="13"/>
          </p:nvPr>
        </p:nvSpPr>
        <p:spPr>
          <a:xfrm>
            <a:off x="-3017178" y="6356350"/>
            <a:ext cx="2843213" cy="365125"/>
          </a:xfrm>
        </p:spPr>
        <p:txBody>
          <a:bodyPr/>
          <a:lstStyle/>
          <a:p>
            <a:fld id="{25B14EA0-D077-4AF7-BC7C-65CF8C1E39C3}" type="datetimeFigureOut">
              <a:rPr lang="en-US" smtClean="0"/>
              <a:t>8/2/2021</a:t>
            </a:fld>
            <a:endParaRPr lang="en-US"/>
          </a:p>
        </p:txBody>
      </p:sp>
    </p:spTree>
    <p:extLst>
      <p:ext uri="{BB962C8B-B14F-4D97-AF65-F5344CB8AC3E}">
        <p14:creationId xmlns:p14="http://schemas.microsoft.com/office/powerpoint/2010/main" val="3131539950"/>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
            <a:ext cx="12188825" cy="6857929"/>
          </a:xfrm>
          <a:prstGeom prst="rect">
            <a:avLst/>
          </a:prstGeom>
        </p:spPr>
      </p:pic>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16" name="Speaker name and date"/>
          <p:cNvSpPr>
            <a:spLocks noGrp="1"/>
          </p:cNvSpPr>
          <p:nvPr>
            <p:ph type="subTitle" idx="1" hasCustomPrompt="1"/>
          </p:nvPr>
        </p:nvSpPr>
        <p:spPr>
          <a:xfrm>
            <a:off x="871003" y="3539899"/>
            <a:ext cx="5804989" cy="692595"/>
          </a:xfrm>
          <a:prstGeom prst="rect">
            <a:avLst/>
          </a:prstGeom>
        </p:spPr>
        <p:txBody>
          <a:bodyPr lIns="91440" tIns="45720" rIns="91440" bIns="45720" anchor="t" anchorCtr="0">
            <a:noAutofit/>
          </a:bodyPr>
          <a:lstStyle>
            <a:lvl1pPr marL="0" indent="0" algn="l">
              <a:lnSpc>
                <a:spcPts val="2100"/>
              </a:lnSpc>
              <a:spcBef>
                <a:spcPts val="0"/>
              </a:spcBef>
              <a:buNone/>
              <a:defRPr sz="1600" b="0" i="0" baseline="0">
                <a:solidFill>
                  <a:schemeClr val="bg1"/>
                </a:solidFill>
                <a:latin typeface="Arial" panose="020B0604020202020204" pitchFamily="34" charset="0"/>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a:t>
            </a:r>
          </a:p>
          <a:p>
            <a:r>
              <a:rPr lang="en-US" dirty="0"/>
              <a:t>Speaker Title</a:t>
            </a:r>
          </a:p>
        </p:txBody>
      </p:sp>
      <p:sp>
        <p:nvSpPr>
          <p:cNvPr id="17" name="Title"/>
          <p:cNvSpPr>
            <a:spLocks noGrp="1"/>
          </p:cNvSpPr>
          <p:nvPr>
            <p:ph type="body" sz="quarter" idx="14" hasCustomPrompt="1"/>
          </p:nvPr>
        </p:nvSpPr>
        <p:spPr>
          <a:xfrm>
            <a:off x="871003" y="2481500"/>
            <a:ext cx="5804989" cy="644560"/>
          </a:xfrm>
          <a:prstGeom prst="rect">
            <a:avLst/>
          </a:prstGeom>
          <a:effectLst>
            <a:outerShdw blurRad="50800" dist="38100" dir="2700000" algn="tl" rotWithShape="0">
              <a:prstClr val="black">
                <a:alpha val="40000"/>
              </a:prstClr>
            </a:outerShdw>
          </a:effectLst>
        </p:spPr>
        <p:txBody>
          <a:bodyPr>
            <a:noAutofit/>
          </a:bodyPr>
          <a:lstStyle>
            <a:lvl1pPr marL="0" indent="0">
              <a:lnSpc>
                <a:spcPts val="4000"/>
              </a:lnSpc>
              <a:spcBef>
                <a:spcPts val="0"/>
              </a:spcBef>
              <a:buFontTx/>
              <a:buNone/>
              <a:defRPr sz="2800" b="1" cap="all" baseline="0">
                <a:solidFill>
                  <a:schemeClr val="bg1"/>
                </a:solidFill>
                <a:latin typeface="Arial" panose="020B0604020202020204" pitchFamily="34" charset="0"/>
                <a:cs typeface="Arial" panose="020B0604020202020204" pitchFamily="34" charset="0"/>
              </a:defRPr>
            </a:lvl1pPr>
          </a:lstStyle>
          <a:p>
            <a:pPr>
              <a:buClrTx/>
              <a:buSzTx/>
            </a:pPr>
            <a:r>
              <a:rPr lang="en-US" kern="0" dirty="0"/>
              <a:t>PRESENTATION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45218" y="5527401"/>
            <a:ext cx="1312742" cy="230561"/>
          </a:xfrm>
          <a:prstGeom prst="rect">
            <a:avLst/>
          </a:prstGeom>
        </p:spPr>
      </p:pic>
      <p:sp>
        <p:nvSpPr>
          <p:cNvPr id="2" name="Footer Placeholder 1"/>
          <p:cNvSpPr>
            <a:spLocks noGrp="1"/>
          </p:cNvSpPr>
          <p:nvPr>
            <p:ph type="ftr" sz="quarter" idx="15"/>
          </p:nvPr>
        </p:nvSpPr>
        <p:spPr/>
        <p:txBody>
          <a:bodyPr/>
          <a:lstStyle/>
          <a:p>
            <a:r>
              <a:rPr lang="en-US"/>
              <a:t> [Internal Use] for Check Point employees​</a:t>
            </a:r>
          </a:p>
        </p:txBody>
      </p:sp>
    </p:spTree>
    <p:extLst>
      <p:ext uri="{BB962C8B-B14F-4D97-AF65-F5344CB8AC3E}">
        <p14:creationId xmlns:p14="http://schemas.microsoft.com/office/powerpoint/2010/main" val="1472743183"/>
      </p:ext>
    </p:extLst>
  </p:cSld>
  <p:clrMapOvr>
    <a:masterClrMapping/>
  </p:clrMapOvr>
  <p:transition>
    <p:fade/>
  </p:transition>
  <p:hf sldNum="0" hdr="0" dt="0"/>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4" y="-33723"/>
            <a:ext cx="12188823" cy="6891723"/>
          </a:xfrm>
          <a:prstGeom prst="rect">
            <a:avLst/>
          </a:prstGeom>
        </p:spPr>
      </p:pic>
      <p:sp>
        <p:nvSpPr>
          <p:cNvPr id="4" name="Footer Placeholder 3"/>
          <p:cNvSpPr>
            <a:spLocks noGrp="1"/>
          </p:cNvSpPr>
          <p:nvPr userDrawn="1">
            <p:ph type="ftr" sz="quarter" idx="11"/>
          </p:nvPr>
        </p:nvSpPr>
        <p:spPr/>
        <p:txBody>
          <a:bodyPr/>
          <a:lstStyle/>
          <a:p>
            <a:r>
              <a:rPr lang="en-US"/>
              <a:t> [Internal Use] for Check Point employees​</a:t>
            </a:r>
            <a:endParaRPr lang="en-US" dirty="0"/>
          </a:p>
        </p:txBody>
      </p:sp>
      <p:sp>
        <p:nvSpPr>
          <p:cNvPr id="2" name="Date Placeholder 1"/>
          <p:cNvSpPr>
            <a:spLocks noGrp="1"/>
          </p:cNvSpPr>
          <p:nvPr>
            <p:ph type="dt" sz="half" idx="15"/>
          </p:nvPr>
        </p:nvSpPr>
        <p:spPr>
          <a:xfrm>
            <a:off x="-3048000" y="6356350"/>
            <a:ext cx="2843213" cy="365125"/>
          </a:xfrm>
        </p:spPr>
        <p:txBody>
          <a:bodyPr/>
          <a:lstStyle/>
          <a:p>
            <a:fld id="{603289AC-4C12-4E6D-B39B-A4756814FEEC}" type="datetimeFigureOut">
              <a:rPr lang="en-US" smtClean="0"/>
              <a:t>8/2/2021</a:t>
            </a:fld>
            <a:endParaRPr lang="en-US"/>
          </a:p>
        </p:txBody>
      </p:sp>
    </p:spTree>
    <p:extLst>
      <p:ext uri="{BB962C8B-B14F-4D97-AF65-F5344CB8AC3E}">
        <p14:creationId xmlns:p14="http://schemas.microsoft.com/office/powerpoint/2010/main" val="2300594683"/>
      </p:ext>
    </p:extLst>
  </p:cSld>
  <p:clrMapOvr>
    <a:masterClrMapping/>
  </p:clrMapOvr>
  <p:transition>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[Internal Use] for Check Point employees​</a:t>
            </a:r>
            <a:endParaRPr lang="en-US" dirty="0"/>
          </a:p>
        </p:txBody>
      </p:sp>
      <p:sp>
        <p:nvSpPr>
          <p:cNvPr id="5" name="Slide Title"/>
          <p:cNvSpPr>
            <a:spLocks noGrp="1"/>
          </p:cNvSpPr>
          <p:nvPr>
            <p:ph type="title"/>
          </p:nvPr>
        </p:nvSpPr>
        <p:spPr>
          <a:xfrm>
            <a:off x="583842" y="460552"/>
            <a:ext cx="11037611" cy="914400"/>
          </a:xfrm>
        </p:spPr>
        <p:txBody>
          <a:bodyPr/>
          <a:lstStyle>
            <a:lvl1pPr>
              <a:defRPr>
                <a:solidFill>
                  <a:schemeClr val="bg2"/>
                </a:solidFill>
              </a:defRPr>
            </a:lvl1pPr>
          </a:lstStyle>
          <a:p>
            <a:r>
              <a:rPr lang="en-US"/>
              <a:t>Click to edit Master title style</a:t>
            </a:r>
            <a:endParaRPr lang="en-US" dirty="0"/>
          </a:p>
        </p:txBody>
      </p:sp>
      <p:sp>
        <p:nvSpPr>
          <p:cNvPr id="6"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7"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tx2"/>
              </a:buClr>
              <a:buSzPct val="85000"/>
              <a:buFont typeface="Arial" panose="020B0604020202020204" pitchFamily="34" charset="0"/>
              <a:buChar char="•"/>
              <a:defRPr sz="24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2000">
                <a:solidFill>
                  <a:schemeClr val="tx1"/>
                </a:solidFill>
              </a:defRPr>
            </a:lvl2pPr>
            <a:lvl3pPr marL="704088" indent="-155448">
              <a:lnSpc>
                <a:spcPct val="95000"/>
              </a:lnSpc>
              <a:spcBef>
                <a:spcPts val="800"/>
              </a:spcBef>
              <a:buClr>
                <a:schemeClr val="tx2"/>
              </a:buClr>
              <a:buFont typeface="Arial" panose="020B0604020202020204" pitchFamily="34" charset="0"/>
              <a:buChar char="•"/>
              <a:defRPr sz="1800">
                <a:solidFill>
                  <a:schemeClr val="tx1"/>
                </a:solidFill>
              </a:defRPr>
            </a:lvl3pPr>
            <a:lvl4pPr marL="905256" indent="-155448">
              <a:lnSpc>
                <a:spcPct val="95000"/>
              </a:lnSpc>
              <a:spcBef>
                <a:spcPts val="800"/>
              </a:spcBef>
              <a:buClr>
                <a:schemeClr val="tx2"/>
              </a:buClr>
              <a:buFont typeface="Arial" panose="020B060402020202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13"/>
          </p:nvPr>
        </p:nvSpPr>
        <p:spPr>
          <a:xfrm>
            <a:off x="-2996629" y="6356350"/>
            <a:ext cx="2843213" cy="365125"/>
          </a:xfrm>
        </p:spPr>
        <p:txBody>
          <a:bodyPr/>
          <a:lstStyle/>
          <a:p>
            <a:fld id="{8F2A6A3B-A6C9-4C0C-BBE8-3BEF53BED0C3}" type="datetimeFigureOut">
              <a:rPr lang="en-US" smtClean="0"/>
              <a:t>8/2/2021</a:t>
            </a:fld>
            <a:endParaRPr lang="en-US"/>
          </a:p>
        </p:txBody>
      </p:sp>
    </p:spTree>
    <p:extLst>
      <p:ext uri="{BB962C8B-B14F-4D97-AF65-F5344CB8AC3E}">
        <p14:creationId xmlns:p14="http://schemas.microsoft.com/office/powerpoint/2010/main" val="3097403669"/>
      </p:ext>
    </p:extLst>
  </p:cSld>
  <p:clrMapOvr>
    <a:masterClrMapping/>
  </p:clrMapOvr>
  <p:transition>
    <p:fade/>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[Internal Use] for Check Point employees​</a:t>
            </a:r>
            <a:endParaRPr lang="en-US" dirty="0"/>
          </a:p>
        </p:txBody>
      </p:sp>
      <p:sp>
        <p:nvSpPr>
          <p:cNvPr id="5" name="Sub-title_column 3"/>
          <p:cNvSpPr>
            <a:spLocks noGrp="1"/>
          </p:cNvSpPr>
          <p:nvPr>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6" name="Sub-title_column 2"/>
          <p:cNvSpPr>
            <a:spLocks noGrp="1"/>
          </p:cNvSpPr>
          <p:nvPr>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7"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rgbClr val="4D4D4F"/>
                </a:solidFill>
              </a:defRPr>
            </a:lvl1pPr>
          </a:lstStyle>
          <a:p>
            <a:pPr lvl="0"/>
            <a:r>
              <a:rPr lang="en-US"/>
              <a:t>Edit Master text styles</a:t>
            </a:r>
          </a:p>
        </p:txBody>
      </p:sp>
      <p:sp>
        <p:nvSpPr>
          <p:cNvPr id="8" name="Slide Title"/>
          <p:cNvSpPr>
            <a:spLocks noGrp="1"/>
          </p:cNvSpPr>
          <p:nvPr>
            <p:ph type="title"/>
          </p:nvPr>
        </p:nvSpPr>
        <p:spPr>
          <a:xfrm>
            <a:off x="585216" y="460552"/>
            <a:ext cx="11035714" cy="914400"/>
          </a:xfrm>
        </p:spPr>
        <p:txBody>
          <a:bodyPr/>
          <a:lstStyle>
            <a:lvl1pPr>
              <a:defRPr/>
            </a:lvl1pPr>
          </a:lstStyle>
          <a:p>
            <a:r>
              <a:rPr lang="en-US"/>
              <a:t>Click to edit Master title style</a:t>
            </a:r>
            <a:endParaRPr lang="en-US" dirty="0"/>
          </a:p>
        </p:txBody>
      </p:sp>
      <p:sp>
        <p:nvSpPr>
          <p:cNvPr id="9"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rgbClr val="4D4D4F"/>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11"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tx2"/>
              </a:buClr>
              <a:buSzPct val="85000"/>
              <a:buFont typeface="Arial" panose="020B0604020202020204" pitchFamily="34" charset="0"/>
              <a:buChar char="•"/>
              <a:defRPr sz="2000">
                <a:solidFill>
                  <a:schemeClr val="tx1"/>
                </a:solidFill>
              </a:defRPr>
            </a:lvl1pPr>
            <a:lvl2pPr marL="475488" indent="-228600">
              <a:lnSpc>
                <a:spcPct val="95000"/>
              </a:lnSpc>
              <a:spcBef>
                <a:spcPts val="800"/>
              </a:spcBef>
              <a:buClr>
                <a:schemeClr val="tx2"/>
              </a:buClr>
              <a:buFont typeface="Arial" panose="020B0604020202020204" pitchFamily="34" charset="0"/>
              <a:buChar char="•"/>
              <a:defRPr sz="1800">
                <a:solidFill>
                  <a:schemeClr val="tx1"/>
                </a:solidFill>
              </a:defRPr>
            </a:lvl2pPr>
            <a:lvl3pPr marL="685800" indent="-155448">
              <a:lnSpc>
                <a:spcPct val="95000"/>
              </a:lnSpc>
              <a:spcBef>
                <a:spcPts val="800"/>
              </a:spcBef>
              <a:buClr>
                <a:schemeClr val="tx2"/>
              </a:buClr>
              <a:buFont typeface="Arial" panose="020B0604020202020204" pitchFamily="34" charset="0"/>
              <a:buChar char="•"/>
              <a:tabLst>
                <a:tab pos="688975" algn="l"/>
              </a:tabLst>
              <a:defRPr sz="1600">
                <a:solidFill>
                  <a:schemeClr val="tx1"/>
                </a:solidFill>
              </a:defRPr>
            </a:lvl3pPr>
            <a:lvl4pPr marL="886968" indent="-155448">
              <a:lnSpc>
                <a:spcPct val="95000"/>
              </a:lnSpc>
              <a:spcBef>
                <a:spcPts val="800"/>
              </a:spcBef>
              <a:buClr>
                <a:schemeClr val="tx2"/>
              </a:buClr>
              <a:buFont typeface="Arial" panose="020B060402020202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2" name="Date Placeholder 1"/>
          <p:cNvSpPr>
            <a:spLocks noGrp="1"/>
          </p:cNvSpPr>
          <p:nvPr>
            <p:ph type="dt" sz="half" idx="23"/>
          </p:nvPr>
        </p:nvSpPr>
        <p:spPr>
          <a:xfrm>
            <a:off x="-3119919" y="6356350"/>
            <a:ext cx="2843213" cy="365125"/>
          </a:xfrm>
        </p:spPr>
        <p:txBody>
          <a:bodyPr/>
          <a:lstStyle/>
          <a:p>
            <a:fld id="{B4E2EE95-4511-40DC-8811-39B6C5014E5F}" type="datetimeFigureOut">
              <a:rPr lang="en-US" smtClean="0"/>
              <a:t>8/2/2021</a:t>
            </a:fld>
            <a:endParaRPr lang="en-US"/>
          </a:p>
        </p:txBody>
      </p:sp>
    </p:spTree>
    <p:extLst>
      <p:ext uri="{BB962C8B-B14F-4D97-AF65-F5344CB8AC3E}">
        <p14:creationId xmlns:p14="http://schemas.microsoft.com/office/powerpoint/2010/main" val="4030738344"/>
      </p:ext>
    </p:extLst>
  </p:cSld>
  <p:clrMapOvr>
    <a:masterClrMapping/>
  </p:clrMapOvr>
  <p:transition>
    <p:fade/>
  </p:transition>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 [Internal Use] for Check Point employees​</a:t>
            </a:r>
            <a:endParaRPr lang="en-US" dirty="0"/>
          </a:p>
        </p:txBody>
      </p:sp>
      <p:sp>
        <p:nvSpPr>
          <p:cNvPr id="3" name="Date Placeholder 2"/>
          <p:cNvSpPr>
            <a:spLocks noGrp="1"/>
          </p:cNvSpPr>
          <p:nvPr>
            <p:ph type="dt" sz="half" idx="12"/>
          </p:nvPr>
        </p:nvSpPr>
        <p:spPr>
          <a:xfrm>
            <a:off x="-3068549" y="6356350"/>
            <a:ext cx="2843213" cy="365125"/>
          </a:xfrm>
        </p:spPr>
        <p:txBody>
          <a:bodyPr/>
          <a:lstStyle/>
          <a:p>
            <a:fld id="{BA761656-1249-4F38-99F8-ACF2559DA4D2}" type="datetimeFigureOut">
              <a:rPr lang="en-US" smtClean="0"/>
              <a:t>8/2/2021</a:t>
            </a:fld>
            <a:endParaRPr lang="en-US"/>
          </a:p>
        </p:txBody>
      </p:sp>
    </p:spTree>
    <p:extLst>
      <p:ext uri="{BB962C8B-B14F-4D97-AF65-F5344CB8AC3E}">
        <p14:creationId xmlns:p14="http://schemas.microsoft.com/office/powerpoint/2010/main" val="1523909873"/>
      </p:ext>
    </p:extLst>
  </p:cSld>
  <p:clrMapOvr>
    <a:masterClrMapping/>
  </p:clrMapOvr>
  <p:transition>
    <p:fade/>
  </p:transition>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at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 [Internal Use] for Check Point employees​</a:t>
            </a:r>
            <a:endParaRPr lang="en-US" dirty="0"/>
          </a:p>
        </p:txBody>
      </p:sp>
      <p:sp>
        <p:nvSpPr>
          <p:cNvPr id="2" name="Date Placeholder 1"/>
          <p:cNvSpPr>
            <a:spLocks noGrp="1"/>
          </p:cNvSpPr>
          <p:nvPr>
            <p:ph type="dt" sz="half" idx="12"/>
          </p:nvPr>
        </p:nvSpPr>
        <p:spPr>
          <a:xfrm>
            <a:off x="-3017177" y="6356350"/>
            <a:ext cx="2843213" cy="365125"/>
          </a:xfrm>
        </p:spPr>
        <p:txBody>
          <a:bodyPr/>
          <a:lstStyle/>
          <a:p>
            <a:fld id="{C21F6912-E12D-42E4-A1B4-78CBD40CB479}" type="datetimeFigureOut">
              <a:rPr lang="en-US" smtClean="0"/>
              <a:t>8/2/2021</a:t>
            </a:fld>
            <a:endParaRPr lang="en-US"/>
          </a:p>
        </p:txBody>
      </p:sp>
    </p:spTree>
    <p:extLst>
      <p:ext uri="{BB962C8B-B14F-4D97-AF65-F5344CB8AC3E}">
        <p14:creationId xmlns:p14="http://schemas.microsoft.com/office/powerpoint/2010/main" val="1207466261"/>
      </p:ext>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1.jp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8.xml"/><Relationship Id="rId7" Type="http://schemas.openxmlformats.org/officeDocument/2006/relationships/image" Target="../media/image11.jp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5" Type="http://schemas.openxmlformats.org/officeDocument/2006/relationships/slideLayout" Target="../slideLayouts/slideLayout30.xml"/><Relationship Id="rId4" Type="http://schemas.openxmlformats.org/officeDocument/2006/relationships/slideLayout" Target="../slideLayouts/slideLayout29.xml"/><Relationship Id="rId9" Type="http://schemas.openxmlformats.org/officeDocument/2006/relationships/image" Target="../media/image1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15.jp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20.jp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2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 name="Footer_page number"/>
          <p:cNvSpPr txBox="1">
            <a:spLocks/>
          </p:cNvSpPr>
          <p:nvPr/>
        </p:nvSpPr>
        <p:spPr>
          <a:xfrm>
            <a:off x="9897959"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tx1"/>
                </a:solidFill>
                <a:latin typeface="+mn-lt"/>
                <a:ea typeface="+mn-ea"/>
                <a:cs typeface="+mn-cs"/>
              </a:rPr>
              <a:pPr algn="r" fontAlgn="auto">
                <a:spcBef>
                  <a:spcPts val="0"/>
                </a:spcBef>
                <a:spcAft>
                  <a:spcPts val="0"/>
                </a:spcAft>
                <a:buClrTx/>
                <a:buSzTx/>
                <a:buFontTx/>
                <a:buNone/>
                <a:defRPr/>
              </a:pPr>
              <a:t>‹#›</a:t>
            </a:fld>
            <a:endParaRPr lang="en-US" sz="1100" kern="0" dirty="0">
              <a:solidFill>
                <a:schemeClr val="tx1"/>
              </a:solidFill>
              <a:latin typeface="+mn-lt"/>
              <a:ea typeface="+mn-ea"/>
              <a:cs typeface="+mn-cs"/>
            </a:endParaRPr>
          </a:p>
        </p:txBody>
      </p:sp>
      <p:sp>
        <p:nvSpPr>
          <p:cNvPr id="8" name="Footer_copyright"/>
          <p:cNvSpPr txBox="1">
            <a:spLocks/>
          </p:cNvSpPr>
          <p:nvPr/>
        </p:nvSpPr>
        <p:spPr>
          <a:xfrm>
            <a:off x="9080500" y="654210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chemeClr val="tx1">
                    <a:lumMod val="40000"/>
                    <a:lumOff val="60000"/>
                  </a:schemeClr>
                </a:solidFill>
              </a:rPr>
              <a:t>©2020 Check Point Software Technologies</a:t>
            </a:r>
            <a:r>
              <a:rPr lang="en-US" sz="900" kern="0" baseline="0" dirty="0">
                <a:solidFill>
                  <a:schemeClr val="tx1">
                    <a:lumMod val="40000"/>
                    <a:lumOff val="60000"/>
                  </a:schemeClr>
                </a:solidFill>
              </a:rPr>
              <a:t> </a:t>
            </a:r>
            <a:r>
              <a:rPr lang="en-US" sz="900" kern="0" dirty="0">
                <a:solidFill>
                  <a:schemeClr val="tx1">
                    <a:lumMod val="40000"/>
                    <a:lumOff val="60000"/>
                  </a:schemeClr>
                </a:solidFill>
              </a:rPr>
              <a:t>Ltd. </a:t>
            </a:r>
          </a:p>
        </p:txBody>
      </p:sp>
      <p:grpSp>
        <p:nvGrpSpPr>
          <p:cNvPr id="5" name="Group 4"/>
          <p:cNvGrpSpPr/>
          <p:nvPr/>
        </p:nvGrpSpPr>
        <p:grpSpPr>
          <a:xfrm>
            <a:off x="0" y="6505756"/>
            <a:ext cx="12188825" cy="324410"/>
            <a:chOff x="0" y="6505756"/>
            <a:chExt cx="12188825" cy="324410"/>
          </a:xfrm>
        </p:grpSpPr>
        <p:cxnSp>
          <p:nvCxnSpPr>
            <p:cNvPr id="94" name="Footer line"/>
            <p:cNvCxnSpPr/>
            <p:nvPr userDrawn="1"/>
          </p:nvCxnSpPr>
          <p:spPr bwMode="auto">
            <a:xfrm>
              <a:off x="0" y="6505756"/>
              <a:ext cx="12188825" cy="3837"/>
            </a:xfrm>
            <a:prstGeom prst="line">
              <a:avLst/>
            </a:prstGeom>
            <a:solidFill>
              <a:schemeClr val="bg1"/>
            </a:solidFill>
            <a:ln w="317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 name="Picture 3"/>
            <p:cNvPicPr>
              <a:picLocks noChangeAspect="1"/>
            </p:cNvPicPr>
            <p:nvPr userDrawn="1"/>
          </p:nvPicPr>
          <p:blipFill>
            <a:blip r:embed="rId16"/>
            <a:stretch>
              <a:fillRect/>
            </a:stretch>
          </p:blipFill>
          <p:spPr>
            <a:xfrm>
              <a:off x="645246" y="6566316"/>
              <a:ext cx="1635304" cy="263850"/>
            </a:xfrm>
            <a:prstGeom prst="rect">
              <a:avLst/>
            </a:prstGeom>
          </p:spPr>
        </p:pic>
      </p:grpSp>
      <p:sp>
        <p:nvSpPr>
          <p:cNvPr id="2" name="Footer Placeholder 1"/>
          <p:cNvSpPr>
            <a:spLocks noGrp="1"/>
          </p:cNvSpPr>
          <p:nvPr>
            <p:ph type="ftr" sz="quarter" idx="3"/>
          </p:nvPr>
        </p:nvSpPr>
        <p:spPr>
          <a:xfrm>
            <a:off x="5934456" y="6536175"/>
            <a:ext cx="3097481" cy="302408"/>
          </a:xfrm>
          <a:prstGeom prst="rect">
            <a:avLst/>
          </a:prstGeom>
        </p:spPr>
        <p:txBody>
          <a:bodyPr vert="horz" lIns="91440" tIns="45720" rIns="91440" bIns="45720" rtlCol="0" anchor="ctr"/>
          <a:lstStyle>
            <a:lvl1pPr algn="ctr">
              <a:defRPr sz="900">
                <a:solidFill>
                  <a:schemeClr val="bg1">
                    <a:lumMod val="75000"/>
                  </a:schemeClr>
                </a:solidFill>
                <a:latin typeface="+mn-lt"/>
              </a:defRPr>
            </a:lvl1pPr>
          </a:lstStyle>
          <a:p>
            <a:r>
              <a:rPr lang="en-US"/>
              <a:t> [Internal Use] for Check Point employees​</a:t>
            </a:r>
            <a:endParaRPr lang="en-US" dirty="0"/>
          </a:p>
        </p:txBody>
      </p:sp>
    </p:spTree>
    <p:extLst>
      <p:ext uri="{BB962C8B-B14F-4D97-AF65-F5344CB8AC3E}">
        <p14:creationId xmlns:p14="http://schemas.microsoft.com/office/powerpoint/2010/main" val="138871122"/>
      </p:ext>
    </p:extLst>
  </p:cSld>
  <p:clrMap bg1="lt1" tx1="dk1" bg2="lt2" tx2="dk2" accent1="accent1" accent2="accent2" accent3="accent3" accent4="accent4" accent5="accent5" accent6="accent6" hlink="hlink" folHlink="folHlink"/>
  <p:sldLayoutIdLst>
    <p:sldLayoutId id="2147483878" r:id="rId1"/>
    <p:sldLayoutId id="2147483891" r:id="rId2"/>
    <p:sldLayoutId id="2147483892" r:id="rId3"/>
    <p:sldLayoutId id="2147483880" r:id="rId4"/>
    <p:sldLayoutId id="2147483882" r:id="rId5"/>
    <p:sldLayoutId id="2147483883" r:id="rId6"/>
    <p:sldLayoutId id="2147483884" r:id="rId7"/>
    <p:sldLayoutId id="2147483885" r:id="rId8"/>
    <p:sldLayoutId id="2147483879" r:id="rId9"/>
    <p:sldLayoutId id="2147483889" r:id="rId10"/>
    <p:sldLayoutId id="2147483886" r:id="rId11"/>
    <p:sldLayoutId id="2147483890" r:id="rId12"/>
    <p:sldLayoutId id="2147483893" r:id="rId13"/>
    <p:sldLayoutId id="2147483895" r:id="rId14"/>
  </p:sldLayoutIdLst>
  <p:transition>
    <p:fade/>
  </p:transition>
  <p:hf sldNum="0" hdr="0" dt="0"/>
  <p:txStyles>
    <p:title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2425" cy="1325563"/>
          </a:xfrm>
          <a:prstGeom prst="rect">
            <a:avLst/>
          </a:prstGeom>
        </p:spPr>
        <p:txBody>
          <a:bodyPr vert="horz" lIns="91440" tIns="45720" rIns="91440" bIns="45720" rtlCol="0" anchor="ctr">
            <a:normAutofit/>
          </a:bodyPr>
          <a:lstStyle/>
          <a:p>
            <a:r>
              <a:rPr lang="en-US" dirty="0"/>
              <a:t>1st signs of the virus – January 2020</a:t>
            </a:r>
          </a:p>
        </p:txBody>
      </p:sp>
      <p:sp>
        <p:nvSpPr>
          <p:cNvPr id="3" name="Text Placeholder 2"/>
          <p:cNvSpPr>
            <a:spLocks noGrp="1"/>
          </p:cNvSpPr>
          <p:nvPr>
            <p:ph type="body" idx="1"/>
          </p:nvPr>
        </p:nvSpPr>
        <p:spPr>
          <a:xfrm>
            <a:off x="838201" y="1825625"/>
            <a:ext cx="10512425" cy="4351338"/>
          </a:xfrm>
          <a:prstGeom prst="rect">
            <a:avLst/>
          </a:prstGeom>
        </p:spPr>
        <p:txBody>
          <a:bodyPr vert="horz" lIns="91440" tIns="45720" rIns="91440" bIns="45720" rtlCol="0">
            <a:normAutofit/>
          </a:bodyPr>
          <a:lstStyle/>
          <a:p>
            <a:pPr>
              <a:lnSpc>
                <a:spcPct val="100000"/>
              </a:lnSpc>
            </a:pPr>
            <a:r>
              <a:rPr lang="en-US" sz="2799" dirty="0"/>
              <a:t> </a:t>
            </a:r>
          </a:p>
        </p:txBody>
      </p:sp>
      <p:sp>
        <p:nvSpPr>
          <p:cNvPr id="4" name="Date Placeholder 3"/>
          <p:cNvSpPr>
            <a:spLocks noGrp="1"/>
          </p:cNvSpPr>
          <p:nvPr>
            <p:ph type="dt" sz="half" idx="2"/>
          </p:nvPr>
        </p:nvSpPr>
        <p:spPr>
          <a:xfrm>
            <a:off x="838201" y="6356352"/>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861F8-B411-4064-828B-E729617C59E5}" type="datetimeFigureOut">
              <a:rPr lang="en-US" smtClean="0"/>
              <a:t>8/2/2021</a:t>
            </a:fld>
            <a:endParaRPr lang="en-US"/>
          </a:p>
        </p:txBody>
      </p:sp>
      <p:sp>
        <p:nvSpPr>
          <p:cNvPr id="5" name="Footer Placeholder 4"/>
          <p:cNvSpPr>
            <a:spLocks noGrp="1"/>
          </p:cNvSpPr>
          <p:nvPr>
            <p:ph type="ftr" sz="quarter" idx="3"/>
          </p:nvPr>
        </p:nvSpPr>
        <p:spPr>
          <a:xfrm>
            <a:off x="4037013"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[Internal Use] for Check Point employees​</a:t>
            </a:r>
          </a:p>
        </p:txBody>
      </p:sp>
      <p:sp>
        <p:nvSpPr>
          <p:cNvPr id="6" name="Slide Number Placeholder 5"/>
          <p:cNvSpPr>
            <a:spLocks noGrp="1"/>
          </p:cNvSpPr>
          <p:nvPr>
            <p:ph type="sldNum" sz="quarter" idx="4"/>
          </p:nvPr>
        </p:nvSpPr>
        <p:spPr>
          <a:xfrm>
            <a:off x="8609013" y="635635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91258-ACF6-46FE-AF60-9425A892E48F}" type="slidenum">
              <a:rPr lang="en-US" smtClean="0"/>
              <a:t>‹#›</a:t>
            </a:fld>
            <a:endParaRPr lang="en-US"/>
          </a:p>
        </p:txBody>
      </p:sp>
      <p:pic>
        <p:nvPicPr>
          <p:cNvPr id="8" name="Picture 7"/>
          <p:cNvPicPr>
            <a:picLocks noChangeAspect="1"/>
          </p:cNvPicPr>
          <p:nvPr userDrawn="1"/>
        </p:nvPicPr>
        <p:blipFill rotWithShape="1">
          <a:blip r:embed="rId13">
            <a:extLst>
              <a:ext uri="{28A0092B-C50C-407E-A947-70E740481C1C}">
                <a14:useLocalDpi xmlns:a14="http://schemas.microsoft.com/office/drawing/2010/main" val="0"/>
              </a:ext>
            </a:extLst>
          </a:blip>
          <a:srcRect t="87850" b="3302"/>
          <a:stretch/>
        </p:blipFill>
        <p:spPr>
          <a:xfrm>
            <a:off x="1" y="6267670"/>
            <a:ext cx="12188825" cy="606751"/>
          </a:xfrm>
          <a:prstGeom prst="rect">
            <a:avLst/>
          </a:prstGeom>
        </p:spPr>
      </p:pic>
      <p:pic>
        <p:nvPicPr>
          <p:cNvPr id="10" name="Picture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38201" y="6433087"/>
            <a:ext cx="1442983" cy="243240"/>
          </a:xfrm>
          <a:prstGeom prst="rect">
            <a:avLst/>
          </a:prstGeom>
        </p:spPr>
      </p:pic>
      <p:pic>
        <p:nvPicPr>
          <p:cNvPr id="12" name="Picture 11"/>
          <p:cNvPicPr>
            <a:picLocks noChangeAspect="1"/>
          </p:cNvPicPr>
          <p:nvPr userDrawn="1"/>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19079" r="18421"/>
          <a:stretch/>
        </p:blipFill>
        <p:spPr>
          <a:xfrm>
            <a:off x="10203678" y="161932"/>
            <a:ext cx="1623701" cy="865974"/>
          </a:xfrm>
          <a:prstGeom prst="rect">
            <a:avLst/>
          </a:prstGeom>
        </p:spPr>
      </p:pic>
    </p:spTree>
    <p:extLst>
      <p:ext uri="{BB962C8B-B14F-4D97-AF65-F5344CB8AC3E}">
        <p14:creationId xmlns:p14="http://schemas.microsoft.com/office/powerpoint/2010/main" val="3889715692"/>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hf sldNum="0" hdr="0" dt="0"/>
  <p:txStyles>
    <p:titleStyle>
      <a:lvl1pPr algn="l" defTabSz="914400" rtl="0" eaLnBrk="1" latinLnBrk="0" hangingPunct="1">
        <a:lnSpc>
          <a:spcPct val="90000"/>
        </a:lnSpc>
        <a:spcBef>
          <a:spcPct val="0"/>
        </a:spcBef>
        <a:buNone/>
        <a:defRPr sz="4400" kern="1200" baseline="0">
          <a:solidFill>
            <a:srgbClr val="E4578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99"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599"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599"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1" y="6356352"/>
            <a:ext cx="27416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861F8-B411-4064-828B-E729617C59E5}" type="datetimeFigureOut">
              <a:rPr lang="en-US" smtClean="0"/>
              <a:t>8/2/2021</a:t>
            </a:fld>
            <a:endParaRPr lang="en-US"/>
          </a:p>
        </p:txBody>
      </p:sp>
      <p:sp>
        <p:nvSpPr>
          <p:cNvPr id="5" name="Footer Placeholder 4"/>
          <p:cNvSpPr>
            <a:spLocks noGrp="1"/>
          </p:cNvSpPr>
          <p:nvPr>
            <p:ph type="ftr" sz="quarter" idx="3"/>
          </p:nvPr>
        </p:nvSpPr>
        <p:spPr>
          <a:xfrm>
            <a:off x="4037013"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[Internal Use] for Check Point employees​</a:t>
            </a:r>
          </a:p>
        </p:txBody>
      </p:sp>
      <p:sp>
        <p:nvSpPr>
          <p:cNvPr id="6" name="Slide Number Placeholder 5"/>
          <p:cNvSpPr>
            <a:spLocks noGrp="1"/>
          </p:cNvSpPr>
          <p:nvPr>
            <p:ph type="sldNum" sz="quarter" idx="4"/>
          </p:nvPr>
        </p:nvSpPr>
        <p:spPr>
          <a:xfrm>
            <a:off x="8609013" y="635635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F91258-ACF6-46FE-AF60-9425A892E48F}" type="slidenum">
              <a:rPr lang="en-US" smtClean="0"/>
              <a:t>‹#›</a:t>
            </a:fld>
            <a:endParaRPr lang="en-US"/>
          </a:p>
        </p:txBody>
      </p:sp>
      <p:pic>
        <p:nvPicPr>
          <p:cNvPr id="8" name="Picture 7"/>
          <p:cNvPicPr>
            <a:picLocks noChangeAspect="1"/>
          </p:cNvPicPr>
          <p:nvPr userDrawn="1"/>
        </p:nvPicPr>
        <p:blipFill rotWithShape="1">
          <a:blip r:embed="rId7">
            <a:extLst>
              <a:ext uri="{28A0092B-C50C-407E-A947-70E740481C1C}">
                <a14:useLocalDpi xmlns:a14="http://schemas.microsoft.com/office/drawing/2010/main" val="0"/>
              </a:ext>
            </a:extLst>
          </a:blip>
          <a:srcRect t="87850" b="3302"/>
          <a:stretch/>
        </p:blipFill>
        <p:spPr>
          <a:xfrm>
            <a:off x="1" y="6267670"/>
            <a:ext cx="12188825" cy="606751"/>
          </a:xfrm>
          <a:prstGeom prst="rect">
            <a:avLst/>
          </a:prstGeom>
        </p:spPr>
      </p:pic>
      <p:pic>
        <p:nvPicPr>
          <p:cNvPr id="10" name="Picture 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8201" y="6433087"/>
            <a:ext cx="1442983" cy="243240"/>
          </a:xfrm>
          <a:prstGeom prst="rect">
            <a:avLst/>
          </a:prstGeom>
        </p:spPr>
      </p:pic>
      <p:pic>
        <p:nvPicPr>
          <p:cNvPr id="7" name="Picture 6"/>
          <p:cNvPicPr>
            <a:picLocks noChangeAspect="1"/>
          </p:cNvPicPr>
          <p:nvPr userDrawn="1"/>
        </p:nvPicPr>
        <p:blipFill>
          <a:blip r:embed="rId9"/>
          <a:stretch>
            <a:fillRect/>
          </a:stretch>
        </p:blipFill>
        <p:spPr>
          <a:xfrm>
            <a:off x="10167679" y="355858"/>
            <a:ext cx="1481734" cy="835159"/>
          </a:xfrm>
          <a:prstGeom prst="rect">
            <a:avLst/>
          </a:prstGeom>
        </p:spPr>
      </p:pic>
      <p:sp>
        <p:nvSpPr>
          <p:cNvPr id="3" name="Title Placeholder 2"/>
          <p:cNvSpPr>
            <a:spLocks noGrp="1"/>
          </p:cNvSpPr>
          <p:nvPr>
            <p:ph type="title"/>
          </p:nvPr>
        </p:nvSpPr>
        <p:spPr>
          <a:xfrm>
            <a:off x="838200" y="365125"/>
            <a:ext cx="10512425"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855207834"/>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Lst>
  <p:hf sldNum="0" hdr="0" dt="0"/>
  <p:txStyles>
    <p:titleStyle>
      <a:lvl1pPr algn="l" defTabSz="914400" rtl="0" eaLnBrk="1" latinLnBrk="0" hangingPunct="1">
        <a:lnSpc>
          <a:spcPct val="90000"/>
        </a:lnSpc>
        <a:spcBef>
          <a:spcPct val="0"/>
        </a:spcBef>
        <a:buNone/>
        <a:defRPr sz="3400" kern="1200" baseline="0">
          <a:solidFill>
            <a:srgbClr val="00B0F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99"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599"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599"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Footer_security classification"/>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tx2"/>
                </a:solidFill>
                <a:latin typeface="+mn-lt"/>
              </a:defRPr>
            </a:lvl1pPr>
          </a:lstStyle>
          <a:p>
            <a:r>
              <a:rPr lang="en-US"/>
              <a:t> [Internal Use] for Check Point employees​</a:t>
            </a:r>
            <a:endParaRPr lang="en-US" dirty="0"/>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Tree>
    <p:extLst>
      <p:ext uri="{BB962C8B-B14F-4D97-AF65-F5344CB8AC3E}">
        <p14:creationId xmlns:p14="http://schemas.microsoft.com/office/powerpoint/2010/main" val="3537149874"/>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67" r:id="rId13"/>
  </p:sldLayoutIdLst>
  <p:transition>
    <p:fade/>
  </p:transition>
  <p:hf sldNum="0" hd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13">
            <a:extLst>
              <a:ext uri="{28A0092B-C50C-407E-A947-70E740481C1C}">
                <a14:useLocalDpi xmlns:a14="http://schemas.microsoft.com/office/drawing/2010/main" val="0"/>
              </a:ext>
            </a:extLst>
          </a:blip>
          <a:srcRect t="94773"/>
          <a:stretch/>
        </p:blipFill>
        <p:spPr>
          <a:xfrm>
            <a:off x="614" y="6511924"/>
            <a:ext cx="12188825" cy="358470"/>
          </a:xfrm>
          <a:prstGeom prst="rect">
            <a:avLst/>
          </a:prstGeom>
        </p:spPr>
      </p:pic>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8/2/2021</a:t>
            </a:fld>
            <a:endParaRPr lang="en-US" dirty="0"/>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2" y="460552"/>
            <a:ext cx="1102237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 name="Footer_page number"/>
          <p:cNvSpPr txBox="1">
            <a:spLocks/>
          </p:cNvSpPr>
          <p:nvPr/>
        </p:nvSpPr>
        <p:spPr>
          <a:xfrm>
            <a:off x="9897959"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bg1"/>
                </a:solidFill>
                <a:latin typeface="+mn-lt"/>
                <a:ea typeface="+mn-ea"/>
                <a:cs typeface="+mn-cs"/>
              </a:rPr>
              <a:pPr algn="r" fontAlgn="auto">
                <a:spcBef>
                  <a:spcPts val="0"/>
                </a:spcBef>
                <a:spcAft>
                  <a:spcPts val="0"/>
                </a:spcAft>
                <a:buClrTx/>
                <a:buSzTx/>
                <a:buFontTx/>
                <a:buNone/>
                <a:defRPr/>
              </a:pPr>
              <a:t>‹#›</a:t>
            </a:fld>
            <a:endParaRPr lang="en-US" sz="1100" kern="0" dirty="0">
              <a:solidFill>
                <a:schemeClr val="bg1"/>
              </a:solidFill>
              <a:latin typeface="+mn-lt"/>
              <a:ea typeface="+mn-ea"/>
              <a:cs typeface="+mn-cs"/>
            </a:endParaRPr>
          </a:p>
        </p:txBody>
      </p:sp>
      <p:sp>
        <p:nvSpPr>
          <p:cNvPr id="8" name="Footer_copyright"/>
          <p:cNvSpPr txBox="1">
            <a:spLocks/>
          </p:cNvSpPr>
          <p:nvPr/>
        </p:nvSpPr>
        <p:spPr>
          <a:xfrm>
            <a:off x="9080500" y="654210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900" kern="0" dirty="0">
                <a:solidFill>
                  <a:schemeClr val="bg1"/>
                </a:solidFill>
              </a:rPr>
              <a:t>©2021 Check Point Research </a:t>
            </a:r>
          </a:p>
        </p:txBody>
      </p:sp>
      <p:sp>
        <p:nvSpPr>
          <p:cNvPr id="2" name="Footer Placeholder 1" hidden="1"/>
          <p:cNvSpPr>
            <a:spLocks noGrp="1"/>
          </p:cNvSpPr>
          <p:nvPr>
            <p:ph type="ftr" sz="quarter" idx="3"/>
          </p:nvPr>
        </p:nvSpPr>
        <p:spPr>
          <a:xfrm>
            <a:off x="5934456" y="6543915"/>
            <a:ext cx="3097481" cy="302408"/>
          </a:xfrm>
          <a:prstGeom prst="rect">
            <a:avLst/>
          </a:prstGeom>
        </p:spPr>
        <p:txBody>
          <a:bodyPr vert="horz" lIns="91440" tIns="45720" rIns="91440" bIns="45720" rtlCol="0" anchor="ctr"/>
          <a:lstStyle>
            <a:lvl1pPr algn="ctr">
              <a:defRPr sz="900">
                <a:solidFill>
                  <a:schemeClr val="bg1"/>
                </a:solidFill>
                <a:latin typeface="+mn-lt"/>
              </a:defRPr>
            </a:lvl1pPr>
          </a:lstStyle>
          <a:p>
            <a:endParaRPr lang="en-US" dirty="0"/>
          </a:p>
        </p:txBody>
      </p:sp>
      <p:pic>
        <p:nvPicPr>
          <p:cNvPr id="13" name="Picture 1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607040" y="321264"/>
            <a:ext cx="1239742" cy="742661"/>
          </a:xfrm>
          <a:prstGeom prst="rect">
            <a:avLst/>
          </a:prstGeom>
        </p:spPr>
      </p:pic>
    </p:spTree>
    <p:extLst>
      <p:ext uri="{BB962C8B-B14F-4D97-AF65-F5344CB8AC3E}">
        <p14:creationId xmlns:p14="http://schemas.microsoft.com/office/powerpoint/2010/main" val="1664309756"/>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6" r:id="rId11"/>
  </p:sldLayoutIdLst>
  <p:transition>
    <p:fade/>
  </p:transition>
  <p:hf sldNum="0" hdr="0" ftr="0" dt="0"/>
  <p:txStyles>
    <p:titleStyle>
      <a:lvl1pPr algn="l" rtl="0" eaLnBrk="1" fontAlgn="base" hangingPunct="1">
        <a:lnSpc>
          <a:spcPct val="85000"/>
        </a:lnSpc>
        <a:spcBef>
          <a:spcPct val="0"/>
        </a:spcBef>
        <a:spcAft>
          <a:spcPct val="0"/>
        </a:spcAft>
        <a:defRPr sz="3400" b="0">
          <a:solidFill>
            <a:schemeClr val="bg2"/>
          </a:solidFill>
          <a:latin typeface="Arial" panose="020B0604020202020204" pitchFamily="34" charset="0"/>
          <a:ea typeface="+mj-ea"/>
          <a:cs typeface="Arial" panose="020B0604020202020204" pitchFamily="34" charset="0"/>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tx2"/>
        </a:buClr>
        <a:buSzPct val="85000"/>
        <a:buFont typeface="Arial" panose="020B0604020202020204" pitchFamily="34" charset="0"/>
        <a:buChar char="•"/>
        <a:defRPr lang="en-US" sz="2800" dirty="0" smtClean="0">
          <a:solidFill>
            <a:schemeClr val="tx1"/>
          </a:solidFill>
          <a:latin typeface="Arial" panose="020B0604020202020204" pitchFamily="34" charset="0"/>
          <a:ea typeface="+mn-ea"/>
          <a:cs typeface="Arial" pitchFamily="34" charset="0"/>
        </a:defRPr>
      </a:lvl1pPr>
      <a:lvl2pPr marL="576072"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400" dirty="0" smtClean="0">
          <a:solidFill>
            <a:schemeClr val="tx1"/>
          </a:solidFill>
          <a:latin typeface="Arial" panose="020B0604020202020204" pitchFamily="34" charset="0"/>
        </a:defRPr>
      </a:lvl2pPr>
      <a:lvl3pPr marL="886968" indent="-228600" algn="l" rtl="0" eaLnBrk="1" fontAlgn="base" hangingPunct="1">
        <a:lnSpc>
          <a:spcPct val="95000"/>
        </a:lnSpc>
        <a:spcBef>
          <a:spcPts val="800"/>
        </a:spcBef>
        <a:spcAft>
          <a:spcPct val="0"/>
        </a:spcAft>
        <a:buClr>
          <a:schemeClr val="tx2"/>
        </a:buClr>
        <a:buSzPct val="100000"/>
        <a:buFont typeface="Arial" panose="020B0604020202020204" pitchFamily="34" charset="0"/>
        <a:buChar char="•"/>
        <a:defRPr lang="en-US" sz="2000" dirty="0" smtClean="0">
          <a:solidFill>
            <a:schemeClr val="tx1"/>
          </a:solidFill>
          <a:latin typeface="Arial" panose="020B0604020202020204"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jp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hyperlink" Target="https://owasp.org/www-project-top-ten/" TargetMode="Externa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hyperlink" Target="https://www.owasp.org/index.php/OWASP_Zed_Attack_Proxy_Project" TargetMode="External"/><Relationship Id="rId2" Type="http://schemas.openxmlformats.org/officeDocument/2006/relationships/hyperlink" Target="https://www.owasp.org/index.php/Category:Vulnerability_Scanning_Tools" TargetMode="Externa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xml"/><Relationship Id="rId1" Type="http://schemas.openxmlformats.org/officeDocument/2006/relationships/slideLayout" Target="../slideLayouts/slideLayout42.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hyperlink" Target="https://www.owasp.org/index.php/OWASP_Dependency_Check" TargetMode="External"/><Relationship Id="rId2" Type="http://schemas.openxmlformats.org/officeDocument/2006/relationships/hyperlink" Target="http://www.mojohaus.org/versions-maven-plugin/" TargetMode="External"/><Relationship Id="rId1" Type="http://schemas.openxmlformats.org/officeDocument/2006/relationships/slideLayout" Target="../slideLayouts/slideLayout27.xml"/><Relationship Id="rId6" Type="http://schemas.openxmlformats.org/officeDocument/2006/relationships/hyperlink" Target="https://nvd.nist.gov/" TargetMode="External"/><Relationship Id="rId5" Type="http://schemas.openxmlformats.org/officeDocument/2006/relationships/hyperlink" Target="https://cve.mitre.org/" TargetMode="External"/><Relationship Id="rId4" Type="http://schemas.openxmlformats.org/officeDocument/2006/relationships/hyperlink" Target="https://github.com/retirejs/retire.j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hyperlink" Target="https://research.checkpoint.com/2018/dji-drone-vulnerability/" TargetMode="Externa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4.xml"/><Relationship Id="rId5" Type="http://schemas.openxmlformats.org/officeDocument/2006/relationships/image" Target="../media/image29.png"/><Relationship Id="rId4" Type="http://schemas.openxmlformats.org/officeDocument/2006/relationships/image" Target="../media/image2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hyperlink" Target="https://research.checkpoint.com/2017/christmas-coming-criminals-await/" TargetMode="Externa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4.xml"/><Relationship Id="rId5" Type="http://schemas.openxmlformats.org/officeDocument/2006/relationships/image" Target="../media/image31.jpe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2" Type="http://schemas.openxmlformats.org/officeDocument/2006/relationships/hyperlink" Target="http://rzcyber.com:443/" TargetMode="Externa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hyperlink" Target="https://www.owasp.org/index.php/Top_10-2017_A9-Using_Components_with_Known_Vulnerabilities" TargetMode="Externa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hyperlink" Target="https://research.checkpoint.com/2020/amazons-alexa-hacked/" TargetMode="Externa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image" Target="../media/image31.jpeg"/><Relationship Id="rId5" Type="http://schemas.openxmlformats.org/officeDocument/2006/relationships/image" Target="../media/image29.png"/><Relationship Id="rId4" Type="http://schemas.openxmlformats.org/officeDocument/2006/relationships/image" Target="../media/image2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hyperlink" Target="https://research.checkpoint.com/2017/parsedroid-targeting-android-development-research-community/" TargetMode="Externa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Document_type_definition" TargetMode="Externa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hyperlink" Target="https://www.owasp.org/index.php/XML_External_Entity_(XXE)_Prevention_Cheat_Sheet" TargetMode="Externa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6" Type="http://schemas.openxmlformats.org/officeDocument/2006/relationships/image" Target="../media/image45.png"/><Relationship Id="rId1" Type="http://schemas.openxmlformats.org/officeDocument/2006/relationships/slideLayout" Target="../slideLayouts/slideLayout2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4.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hyperlink" Target="https://www.owasp.org/index.php/HTTP_Strict_Transport_Security_Cheat_Sheet" TargetMode="Externa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hyperlink" Target="https://blog.checkpoint.com/2017/10/26/homehack-how-hackers-could-have-taken-control-of-lgs-iot-home-appliances/" TargetMode="Externa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danielmiessler/SecLists/tree/master/Passwords" TargetMode="Externa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romanzaikin/defcon-training" TargetMode="Externa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jpg"/><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hyperlink" Target="https://rzcyber.com/" TargetMode="External"/><Relationship Id="rId2" Type="http://schemas.openxmlformats.org/officeDocument/2006/relationships/hyperlink" Target="https://github.com/romanzaikin/defcon-training" TargetMode="Externa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354"/>
            <a:ext cx="12188825" cy="6857929"/>
          </a:xfrm>
          <a:prstGeom prst="rect">
            <a:avLst/>
          </a:prstGeom>
        </p:spPr>
      </p:pic>
      <p:sp>
        <p:nvSpPr>
          <p:cNvPr id="3" name="Date Placeholder 2" hidden="1"/>
          <p:cNvSpPr>
            <a:spLocks noGrp="1"/>
          </p:cNvSpPr>
          <p:nvPr>
            <p:ph type="dt" sz="half" idx="2"/>
          </p:nvPr>
        </p:nvSpPr>
        <p:spPr/>
        <p:txBody>
          <a:bodyPr/>
          <a:lstStyle/>
          <a:p>
            <a:endParaRPr lang="en-US"/>
          </a:p>
        </p:txBody>
      </p:sp>
      <p:sp>
        <p:nvSpPr>
          <p:cNvPr id="9" name="Text Placeholder 4"/>
          <p:cNvSpPr>
            <a:spLocks noGrp="1"/>
          </p:cNvSpPr>
          <p:nvPr>
            <p:ph type="body" sz="quarter" idx="14"/>
          </p:nvPr>
        </p:nvSpPr>
        <p:spPr>
          <a:xfrm>
            <a:off x="864159" y="2684681"/>
            <a:ext cx="8372231" cy="3291839"/>
          </a:xfrm>
        </p:spPr>
        <p:txBody>
          <a:bodyPr/>
          <a:lstStyle/>
          <a:p>
            <a:r>
              <a:rPr lang="en-US" altLang="ko-KR" sz="4400" dirty="0">
                <a:solidFill>
                  <a:schemeClr val="bg1"/>
                </a:solidFill>
                <a:latin typeface="Arial" pitchFamily="34" charset="0"/>
                <a:cs typeface="Arial" pitchFamily="34" charset="0"/>
              </a:rPr>
              <a:t>From Zero To Hero</a:t>
            </a:r>
          </a:p>
          <a:p>
            <a:endParaRPr lang="en-US" altLang="ko-KR" sz="4400" dirty="0">
              <a:solidFill>
                <a:schemeClr val="bg1"/>
              </a:solidFill>
              <a:latin typeface="Arial" pitchFamily="34" charset="0"/>
              <a:cs typeface="Arial" pitchFamily="34" charset="0"/>
            </a:endParaRPr>
          </a:p>
          <a:p>
            <a:r>
              <a:rPr lang="en-US" altLang="ko-KR" sz="4400" dirty="0">
                <a:solidFill>
                  <a:schemeClr val="bg1"/>
                </a:solidFill>
                <a:latin typeface="Arial" pitchFamily="34" charset="0"/>
                <a:cs typeface="Arial" pitchFamily="34" charset="0"/>
              </a:rPr>
              <a:t>in Web Security</a:t>
            </a:r>
          </a:p>
          <a:p>
            <a:endParaRPr lang="en-US" altLang="ko-KR" sz="4400" dirty="0"/>
          </a:p>
          <a:p>
            <a:r>
              <a:rPr lang="en-US" altLang="ko-KR" sz="4400" dirty="0">
                <a:solidFill>
                  <a:schemeClr val="bg1"/>
                </a:solidFill>
                <a:latin typeface="Arial" pitchFamily="34" charset="0"/>
                <a:cs typeface="Arial" pitchFamily="34" charset="0"/>
              </a:rPr>
              <a:t>Research</a:t>
            </a:r>
            <a:endParaRPr lang="ko-KR" altLang="en-US" sz="4400" dirty="0">
              <a:solidFill>
                <a:schemeClr val="bg1"/>
              </a:solidFill>
              <a:latin typeface="Arial" pitchFamily="34" charset="0"/>
              <a:cs typeface="Arial"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1937" y="6488016"/>
            <a:ext cx="1182687" cy="199363"/>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159" y="90470"/>
            <a:ext cx="2351314" cy="2190540"/>
          </a:xfrm>
          <a:prstGeom prst="rect">
            <a:avLst/>
          </a:prstGeom>
        </p:spPr>
      </p:pic>
    </p:spTree>
    <p:extLst>
      <p:ext uri="{BB962C8B-B14F-4D97-AF65-F5344CB8AC3E}">
        <p14:creationId xmlns:p14="http://schemas.microsoft.com/office/powerpoint/2010/main" val="37386336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Penetration Testing Types</a:t>
            </a:r>
            <a:endParaRPr lang="en-US" b="0" dirty="0"/>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There are 3 types of penetration testing:</a:t>
            </a:r>
          </a:p>
          <a:p>
            <a:pPr marL="0" indent="0">
              <a:buNone/>
            </a:pPr>
            <a:endParaRPr lang="en-US" b="1" dirty="0"/>
          </a:p>
          <a:p>
            <a:pPr marL="0" indent="0">
              <a:buNone/>
            </a:pPr>
            <a:r>
              <a:rPr lang="en-US" b="1" dirty="0"/>
              <a:t>White Box Testing </a:t>
            </a:r>
            <a:r>
              <a:rPr lang="en-US" dirty="0"/>
              <a:t>– Every detail regarding the project is provided by the company and sometimes even the source code.</a:t>
            </a:r>
          </a:p>
          <a:p>
            <a:pPr marL="0" indent="0">
              <a:buNone/>
            </a:pPr>
            <a:r>
              <a:rPr lang="en-US" b="1" dirty="0"/>
              <a:t>Gray Box Testing</a:t>
            </a:r>
            <a:r>
              <a:rPr lang="en-US" dirty="0"/>
              <a:t> – Only specific details are provided, the tester have to find the other details by his own.</a:t>
            </a:r>
          </a:p>
          <a:p>
            <a:pPr marL="0" indent="0">
              <a:buNone/>
            </a:pPr>
            <a:r>
              <a:rPr lang="en-US" b="1" dirty="0"/>
              <a:t>Black Box Testing </a:t>
            </a:r>
            <a:r>
              <a:rPr lang="en-US" dirty="0"/>
              <a:t>– No details are provided.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67253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a:t>
            </a:r>
            <a:endParaRPr lang="en-US" b="0" dirty="0"/>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Research is different from penetration testing in the depth of work. </a:t>
            </a:r>
          </a:p>
          <a:p>
            <a:pPr marL="0" indent="0">
              <a:buNone/>
            </a:pPr>
            <a:r>
              <a:rPr lang="en-US" dirty="0"/>
              <a:t>A </a:t>
            </a:r>
            <a:r>
              <a:rPr lang="en-US" dirty="0" err="1"/>
              <a:t>pentester</a:t>
            </a:r>
            <a:r>
              <a:rPr lang="en-US" dirty="0"/>
              <a:t> will try to find bugs as fast as he can and get a POC working. </a:t>
            </a:r>
          </a:p>
          <a:p>
            <a:pPr marL="0" indent="0">
              <a:buNone/>
            </a:pPr>
            <a:endParaRPr lang="en-US" dirty="0"/>
          </a:p>
          <a:p>
            <a:pPr marL="0" indent="0">
              <a:buNone/>
            </a:pPr>
            <a:r>
              <a:rPr lang="en-US" dirty="0"/>
              <a:t>A researcher will focus more on why things works the way the work and try to tackle with them.</a:t>
            </a:r>
          </a:p>
          <a:p>
            <a:pPr marL="0" indent="0">
              <a:buNone/>
            </a:pPr>
            <a:endParaRPr lang="en-US" b="1"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8774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Burp Suite</a:t>
            </a:r>
          </a:p>
        </p:txBody>
      </p:sp>
      <p:sp>
        <p:nvSpPr>
          <p:cNvPr id="3" name="Content Placeholder 2"/>
          <p:cNvSpPr>
            <a:spLocks noGrp="1"/>
          </p:cNvSpPr>
          <p:nvPr>
            <p:ph type="body" sz="quarter" idx="13"/>
          </p:nvPr>
        </p:nvSpPr>
        <p:spPr>
          <a:xfrm>
            <a:off x="838199" y="1349692"/>
            <a:ext cx="10512425" cy="4973102"/>
          </a:xfrm>
          <a:prstGeom prst="rect">
            <a:avLst/>
          </a:prstGeom>
        </p:spPr>
        <p:txBody>
          <a:bodyPr/>
          <a:lstStyle/>
          <a:p>
            <a:pPr marL="0" indent="0">
              <a:buNone/>
            </a:pPr>
            <a:r>
              <a:rPr lang="en-US" b="1" dirty="0"/>
              <a:t>Burp Suite</a:t>
            </a:r>
            <a:r>
              <a:rPr lang="en-US" dirty="0"/>
              <a:t> is an integrated platform for performing security testing of web applications. from initial mapping and analysis of an application's attack surface, through to finding and exploiting security vulnerabilities.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https://portswigger.net/burp/communitydownload</a:t>
            </a:r>
          </a:p>
        </p:txBody>
      </p:sp>
      <p:pic>
        <p:nvPicPr>
          <p:cNvPr id="1026" name="Picture 2" descr="How to Use Burp Suite Intruder to Test Potentially Vulnerable Web Fields -  Technipages">
            <a:extLst>
              <a:ext uri="{FF2B5EF4-FFF2-40B4-BE49-F238E27FC236}">
                <a16:creationId xmlns:a16="http://schemas.microsoft.com/office/drawing/2014/main" id="{2F611F65-7D1D-43FC-BCA5-0425F1616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157" y="2602876"/>
            <a:ext cx="5084507" cy="2905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692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Burp Suite</a:t>
            </a:r>
            <a:endParaRPr lang="en-US" dirty="0"/>
          </a:p>
        </p:txBody>
      </p:sp>
      <p:sp>
        <p:nvSpPr>
          <p:cNvPr id="3" name="Content Placeholder 2"/>
          <p:cNvSpPr>
            <a:spLocks noGrp="1"/>
          </p:cNvSpPr>
          <p:nvPr>
            <p:ph type="body" sz="quarter" idx="13"/>
          </p:nvPr>
        </p:nvSpPr>
        <p:spPr>
          <a:prstGeom prst="rect">
            <a:avLst/>
          </a:prstGeom>
        </p:spPr>
        <p:txBody>
          <a:bodyPr numCol="1"/>
          <a:lstStyle/>
          <a:p>
            <a:pPr marL="0" indent="0">
              <a:buNone/>
            </a:pPr>
            <a:r>
              <a:rPr lang="en-US" dirty="0"/>
              <a:t>Using burp suite as HTTP Proxy and manipulate the traffic in order to find Web Security Vulnerabilities.</a:t>
            </a:r>
          </a:p>
        </p:txBody>
      </p:sp>
      <p:sp>
        <p:nvSpPr>
          <p:cNvPr id="4" name="TextBox 3"/>
          <p:cNvSpPr txBox="1"/>
          <p:nvPr/>
        </p:nvSpPr>
        <p:spPr>
          <a:xfrm>
            <a:off x="837980" y="3030278"/>
            <a:ext cx="9714455" cy="2947858"/>
          </a:xfrm>
          <a:prstGeom prst="rect">
            <a:avLst/>
          </a:prstGeom>
          <a:noFill/>
        </p:spPr>
        <p:txBody>
          <a:bodyPr wrap="square" numCol="3" rtlCol="0">
            <a:spAutoFit/>
          </a:bodyPr>
          <a:lstStyle/>
          <a:p>
            <a:pPr marL="380905" indent="-380905">
              <a:buFont typeface="Arial" panose="020B0604020202020204" pitchFamily="34" charset="0"/>
              <a:buChar char="•"/>
            </a:pPr>
            <a:r>
              <a:rPr lang="en-US" sz="3199" dirty="0">
                <a:solidFill>
                  <a:schemeClr val="bg1"/>
                </a:solidFill>
              </a:rPr>
              <a:t>HTTP Proxy</a:t>
            </a:r>
          </a:p>
          <a:p>
            <a:pPr marL="380905" indent="-380905">
              <a:buFont typeface="Arial" panose="020B0604020202020204" pitchFamily="34" charset="0"/>
              <a:buChar char="•"/>
            </a:pPr>
            <a:r>
              <a:rPr lang="en-US" sz="3199" dirty="0">
                <a:solidFill>
                  <a:schemeClr val="bg1"/>
                </a:solidFill>
              </a:rPr>
              <a:t>Intruder</a:t>
            </a:r>
          </a:p>
          <a:p>
            <a:pPr marL="380905" indent="-380905">
              <a:buFont typeface="Arial" panose="020B0604020202020204" pitchFamily="34" charset="0"/>
              <a:buChar char="•"/>
            </a:pPr>
            <a:r>
              <a:rPr lang="en-US" sz="3199" dirty="0">
                <a:solidFill>
                  <a:schemeClr val="bg1"/>
                </a:solidFill>
              </a:rPr>
              <a:t>Repeater</a:t>
            </a:r>
          </a:p>
          <a:p>
            <a:pPr marL="380905" indent="-380905">
              <a:buFont typeface="Arial" panose="020B0604020202020204" pitchFamily="34" charset="0"/>
              <a:buChar char="•"/>
            </a:pPr>
            <a:r>
              <a:rPr lang="en-US" sz="3199" dirty="0">
                <a:solidFill>
                  <a:schemeClr val="bg1"/>
                </a:solidFill>
              </a:rPr>
              <a:t>Extender</a:t>
            </a:r>
          </a:p>
          <a:p>
            <a:pPr marL="380905" indent="-380905">
              <a:buFont typeface="Arial" panose="020B0604020202020204" pitchFamily="34" charset="0"/>
              <a:buChar char="•"/>
            </a:pPr>
            <a:r>
              <a:rPr lang="en-US" sz="3199" dirty="0">
                <a:solidFill>
                  <a:schemeClr val="bg1"/>
                </a:solidFill>
              </a:rPr>
              <a:t>Comparer</a:t>
            </a:r>
          </a:p>
          <a:p>
            <a:pPr marL="380905" indent="-380905">
              <a:buFont typeface="Arial" panose="020B0604020202020204" pitchFamily="34" charset="0"/>
              <a:buChar char="•"/>
            </a:pPr>
            <a:r>
              <a:rPr lang="en-US" sz="3199" dirty="0">
                <a:solidFill>
                  <a:schemeClr val="bg1"/>
                </a:solidFill>
              </a:rPr>
              <a:t>Scanner</a:t>
            </a:r>
          </a:p>
          <a:p>
            <a:pPr marL="380905" indent="-380905">
              <a:buFont typeface="Arial" panose="020B0604020202020204" pitchFamily="34" charset="0"/>
              <a:buChar char="•"/>
            </a:pPr>
            <a:r>
              <a:rPr lang="en-US" sz="3199" dirty="0">
                <a:solidFill>
                  <a:schemeClr val="bg1"/>
                </a:solidFill>
              </a:rPr>
              <a:t>Decoder</a:t>
            </a:r>
          </a:p>
          <a:p>
            <a:pPr marL="380905" indent="-380905">
              <a:buFont typeface="Arial" panose="020B0604020202020204" pitchFamily="34" charset="0"/>
              <a:buChar char="•"/>
            </a:pPr>
            <a:r>
              <a:rPr lang="en-US" sz="3199" dirty="0">
                <a:solidFill>
                  <a:schemeClr val="bg1"/>
                </a:solidFill>
              </a:rPr>
              <a:t>Spider</a:t>
            </a:r>
          </a:p>
          <a:p>
            <a:pPr algn="ctr"/>
            <a:endParaRPr lang="en-US" sz="3199" dirty="0">
              <a:solidFill>
                <a:schemeClr val="bg1"/>
              </a:solidFill>
            </a:endParaRPr>
          </a:p>
          <a:p>
            <a:endParaRPr lang="en-US" sz="3199" dirty="0">
              <a:solidFill>
                <a:schemeClr val="bg1"/>
              </a:solidFill>
            </a:endParaRPr>
          </a:p>
          <a:p>
            <a:endParaRPr lang="en-US" sz="3199" dirty="0">
              <a:solidFill>
                <a:schemeClr val="bg1"/>
              </a:solidFill>
            </a:endParaRPr>
          </a:p>
          <a:p>
            <a:pPr marL="380905" indent="-380905">
              <a:buFont typeface="Arial" panose="020B0604020202020204" pitchFamily="34" charset="0"/>
              <a:buChar char="•"/>
            </a:pPr>
            <a:endParaRPr lang="en-US" sz="3199" dirty="0">
              <a:solidFill>
                <a:schemeClr val="bg1"/>
              </a:solidFill>
            </a:endParaRPr>
          </a:p>
          <a:p>
            <a:pPr marL="380905" indent="-380905">
              <a:buFont typeface="Arial" panose="020B0604020202020204" pitchFamily="34" charset="0"/>
              <a:buChar char="•"/>
            </a:pPr>
            <a:endParaRPr lang="en-US" sz="3199" dirty="0">
              <a:solidFill>
                <a:schemeClr val="bg1"/>
              </a:solidFill>
            </a:endParaRPr>
          </a:p>
        </p:txBody>
      </p:sp>
    </p:spTree>
    <p:extLst>
      <p:ext uri="{BB962C8B-B14F-4D97-AF65-F5344CB8AC3E}">
        <p14:creationId xmlns:p14="http://schemas.microsoft.com/office/powerpoint/2010/main" val="2943819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TOP 10</a:t>
            </a:r>
            <a:endParaRPr lang="en-US" b="0" dirty="0"/>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The OWASP Top 10 is a standard awareness document for developers and web application security. It represents a broad consensus about the most critical security risks to web applications.</a:t>
            </a:r>
          </a:p>
          <a:p>
            <a:pPr marL="0" indent="0">
              <a:buNone/>
            </a:pPr>
            <a:endParaRPr lang="en-US" dirty="0"/>
          </a:p>
          <a:p>
            <a:pPr marL="0" indent="0">
              <a:buNone/>
            </a:pPr>
            <a:r>
              <a:rPr lang="en-US" dirty="0">
                <a:hlinkClick r:id="rId2"/>
              </a:rPr>
              <a:t>https://owasp.org/www-project-top-ten/</a:t>
            </a:r>
            <a:endParaRPr lang="en-US" dirty="0"/>
          </a:p>
        </p:txBody>
      </p:sp>
    </p:spTree>
    <p:extLst>
      <p:ext uri="{BB962C8B-B14F-4D97-AF65-F5344CB8AC3E}">
        <p14:creationId xmlns:p14="http://schemas.microsoft.com/office/powerpoint/2010/main" val="829665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A10 Insufficient Logging &amp; Monitoring</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Exploitation of insufficient logging and monitoring is the bedrock of nearly every major incident.  Attackers rely on the lack of monitoring and timely response to achieve their goals without being detected.</a:t>
            </a:r>
          </a:p>
          <a:p>
            <a:pPr marL="0" indent="0">
              <a:buNone/>
            </a:pPr>
            <a:endParaRPr lang="en-US" dirty="0"/>
          </a:p>
        </p:txBody>
      </p:sp>
    </p:spTree>
    <p:extLst>
      <p:ext uri="{BB962C8B-B14F-4D97-AF65-F5344CB8AC3E}">
        <p14:creationId xmlns:p14="http://schemas.microsoft.com/office/powerpoint/2010/main" val="220768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dirty="0"/>
              <a:t>Path and Information Disclosure</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An information exposure is the intentional or unintentional disclosure of information to an actor that is not explicitly authorized to have access to that information. </a:t>
            </a:r>
          </a:p>
          <a:p>
            <a:pPr marL="0" indent="0">
              <a:buNone/>
            </a:pPr>
            <a:endParaRPr lang="en-US" sz="2399" dirty="0"/>
          </a:p>
          <a:p>
            <a:r>
              <a:rPr lang="en-US" sz="2399" dirty="0"/>
              <a:t>Errors/debug information	( stack trace and so )</a:t>
            </a:r>
          </a:p>
          <a:p>
            <a:r>
              <a:rPr lang="en-US" sz="2399" dirty="0"/>
              <a:t>Server headers		( server,  x-powered-by )</a:t>
            </a:r>
          </a:p>
          <a:p>
            <a:r>
              <a:rPr lang="en-US" sz="2399" dirty="0"/>
              <a:t>Path Disclosure		( sometimes error disclosure path)</a:t>
            </a:r>
          </a:p>
          <a:p>
            <a:r>
              <a:rPr lang="en-US" sz="2399" dirty="0"/>
              <a:t>Admin panels		( phpMyAdmin, any admin panel )</a:t>
            </a:r>
          </a:p>
          <a:p>
            <a:pPr marL="0" indent="0">
              <a:buNone/>
            </a:pPr>
            <a:endParaRPr lang="en-US" sz="2399" dirty="0"/>
          </a:p>
        </p:txBody>
      </p:sp>
    </p:spTree>
    <p:extLst>
      <p:ext uri="{BB962C8B-B14F-4D97-AF65-F5344CB8AC3E}">
        <p14:creationId xmlns:p14="http://schemas.microsoft.com/office/powerpoint/2010/main" val="237983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A10 - Challenge</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Solve A10 – stage1 challenge</a:t>
            </a:r>
          </a:p>
          <a:p>
            <a:pPr marL="514350" indent="-514350">
              <a:buAutoNum type="arabicPeriod"/>
            </a:pPr>
            <a:r>
              <a:rPr lang="en-US" sz="2666" dirty="0">
                <a:solidFill>
                  <a:srgbClr val="FFFFFF"/>
                </a:solidFill>
              </a:rPr>
              <a:t>Try to find which programming language is used in this system?</a:t>
            </a:r>
          </a:p>
          <a:p>
            <a:pPr marL="514350" indent="-514350">
              <a:buAutoNum type="arabicPeriod"/>
            </a:pPr>
            <a:r>
              <a:rPr lang="en-US" sz="2666" dirty="0">
                <a:solidFill>
                  <a:srgbClr val="FFFFFF"/>
                </a:solidFill>
              </a:rPr>
              <a:t>Try to cause the server to crash and show you an stack trace.</a:t>
            </a:r>
            <a:endParaRPr lang="he-IL" sz="2666" dirty="0">
              <a:solidFill>
                <a:srgbClr val="FFFFFF"/>
              </a:solidFill>
            </a:endParaRPr>
          </a:p>
          <a:p>
            <a:pPr marL="514350" indent="-514350">
              <a:buAutoNum type="arabicPeriod"/>
            </a:pPr>
            <a:endParaRPr lang="en-US" sz="2666" b="1" dirty="0">
              <a:solidFill>
                <a:srgbClr val="FFFFFF"/>
              </a:solidFill>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417007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A10 - Is the Application Vulnerable?</a:t>
            </a:r>
          </a:p>
        </p:txBody>
      </p:sp>
      <p:sp>
        <p:nvSpPr>
          <p:cNvPr id="3" name="Content Placeholder 2"/>
          <p:cNvSpPr>
            <a:spLocks noGrp="1"/>
          </p:cNvSpPr>
          <p:nvPr>
            <p:ph type="body" sz="quarter" idx="13"/>
          </p:nvPr>
        </p:nvSpPr>
        <p:spPr>
          <a:prstGeom prst="rect">
            <a:avLst/>
          </a:prstGeom>
        </p:spPr>
        <p:txBody>
          <a:bodyPr>
            <a:normAutofit lnSpcReduction="10000"/>
          </a:bodyPr>
          <a:lstStyle/>
          <a:p>
            <a:r>
              <a:rPr lang="en-US" sz="2399" dirty="0"/>
              <a:t>Auditable events, such as logins, failed logins, and high-value transactions are not logged.</a:t>
            </a:r>
          </a:p>
          <a:p>
            <a:r>
              <a:rPr lang="en-US" sz="2399" dirty="0"/>
              <a:t>Warnings and errors generate unclear log messages.</a:t>
            </a:r>
          </a:p>
          <a:p>
            <a:r>
              <a:rPr lang="en-US" sz="2399" dirty="0"/>
              <a:t>Logs of applications and APIs are not monitored for suspicious activity.</a:t>
            </a:r>
          </a:p>
          <a:p>
            <a:r>
              <a:rPr lang="en-US" sz="2399" dirty="0"/>
              <a:t>Logs are only stored locally.</a:t>
            </a:r>
          </a:p>
          <a:p>
            <a:r>
              <a:rPr lang="en-US" sz="2399" dirty="0"/>
              <a:t>Appropriate alerting thresholds and response escalation processes are not in place or effective.</a:t>
            </a:r>
          </a:p>
          <a:p>
            <a:r>
              <a:rPr lang="en-US" sz="2399" dirty="0"/>
              <a:t>Penetration testing and scans by </a:t>
            </a:r>
            <a:r>
              <a:rPr lang="en-US" sz="2399" dirty="0">
                <a:hlinkClick r:id="rId2" tooltip="Category:Vulnerability Scanning Tools"/>
              </a:rPr>
              <a:t>DAST</a:t>
            </a:r>
            <a:r>
              <a:rPr lang="en-US" sz="2399" dirty="0"/>
              <a:t> tools (such as </a:t>
            </a:r>
            <a:r>
              <a:rPr lang="en-US" sz="2399" dirty="0">
                <a:hlinkClick r:id="rId3" tooltip="OWASP Zed Attack Proxy Project"/>
              </a:rPr>
              <a:t>OWASP ZAP</a:t>
            </a:r>
            <a:r>
              <a:rPr lang="en-US" sz="2399" dirty="0"/>
              <a:t>) do not trigger alerts.</a:t>
            </a:r>
          </a:p>
          <a:p>
            <a:r>
              <a:rPr lang="en-US" sz="2399" dirty="0"/>
              <a:t>The application is unable to detect, escalate, or alert for active attacks in real time or near real time.</a:t>
            </a:r>
          </a:p>
          <a:p>
            <a:endParaRPr lang="en-US" sz="2399" dirty="0"/>
          </a:p>
        </p:txBody>
      </p:sp>
    </p:spTree>
    <p:extLst>
      <p:ext uri="{BB962C8B-B14F-4D97-AF65-F5344CB8AC3E}">
        <p14:creationId xmlns:p14="http://schemas.microsoft.com/office/powerpoint/2010/main" val="1693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A10 - How to Prevent</a:t>
            </a:r>
          </a:p>
        </p:txBody>
      </p:sp>
      <p:sp>
        <p:nvSpPr>
          <p:cNvPr id="3" name="Content Placeholder 2"/>
          <p:cNvSpPr>
            <a:spLocks noGrp="1"/>
          </p:cNvSpPr>
          <p:nvPr>
            <p:ph type="body" sz="quarter" idx="13"/>
          </p:nvPr>
        </p:nvSpPr>
        <p:spPr>
          <a:prstGeom prst="rect">
            <a:avLst/>
          </a:prstGeom>
        </p:spPr>
        <p:txBody>
          <a:bodyPr/>
          <a:lstStyle/>
          <a:p>
            <a:r>
              <a:rPr lang="en-US" sz="2399" dirty="0"/>
              <a:t>Ensure all login, access control failures, and server-side input validation failures can be logged with sufficient user context to identify suspicious or malicious accounts.</a:t>
            </a:r>
          </a:p>
          <a:p>
            <a:r>
              <a:rPr lang="en-US" sz="2399" dirty="0"/>
              <a:t>Ensure that logs are generated in a format that can be easily consumed by a centralized log management solutions.</a:t>
            </a:r>
          </a:p>
          <a:p>
            <a:r>
              <a:rPr lang="en-US" sz="2399" dirty="0"/>
              <a:t>Ensure that no stack trace or other sensitive information is disclosed to the attacker.</a:t>
            </a:r>
          </a:p>
          <a:p>
            <a:r>
              <a:rPr lang="en-US" sz="2399" dirty="0"/>
              <a:t>Establish effective monitoring and alerting such that suspicious activities are detected and responded to in a timely fashion.</a:t>
            </a:r>
          </a:p>
          <a:p>
            <a:r>
              <a:rPr lang="en-US" sz="2399" dirty="0"/>
              <a:t>Establish or adopt an incident response and recovery plan.</a:t>
            </a:r>
          </a:p>
        </p:txBody>
      </p:sp>
    </p:spTree>
    <p:extLst>
      <p:ext uri="{BB962C8B-B14F-4D97-AF65-F5344CB8AC3E}">
        <p14:creationId xmlns:p14="http://schemas.microsoft.com/office/powerpoint/2010/main" val="77132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Date Placeholder 1" hidden="1"/>
          <p:cNvSpPr>
            <a:spLocks noGrp="1"/>
          </p:cNvSpPr>
          <p:nvPr>
            <p:ph type="dt" sz="half" idx="2"/>
          </p:nvPr>
        </p:nvSpPr>
        <p:spPr/>
        <p:txBody>
          <a:bodyPr/>
          <a:lstStyle/>
          <a:p>
            <a:pPr marL="0" marR="0" lvl="0" indent="0" algn="l" defTabSz="914400" rtl="0" eaLnBrk="1" fontAlgn="base" latinLnBrk="0" hangingPunct="1">
              <a:lnSpc>
                <a:spcPct val="100000"/>
              </a:lnSpc>
              <a:spcBef>
                <a:spcPct val="20000"/>
              </a:spcBef>
              <a:spcAft>
                <a:spcPct val="0"/>
              </a:spcAft>
              <a:buClr>
                <a:srgbClr val="72183E"/>
              </a:buClr>
              <a:buSzPct val="65000"/>
              <a:buFont typeface="Wingdings" pitchFamily="2" charset="2"/>
              <a:buNone/>
              <a:tabLst/>
              <a:defRPr/>
            </a:pPr>
            <a:endParaRPr kumimoji="0" lang="en-US" sz="1200" b="0" i="0" u="none" strike="noStrike" kern="1200" cap="none" spc="0" normalizeH="0" baseline="0" noProof="0" dirty="0">
              <a:ln>
                <a:noFill/>
              </a:ln>
              <a:solidFill>
                <a:srgbClr val="4D4D4F">
                  <a:tint val="75000"/>
                </a:srgbClr>
              </a:solidFill>
              <a:effectLst/>
              <a:uLnTx/>
              <a:uFillTx/>
              <a:latin typeface="Helvetica" pitchFamily="34" charset="0"/>
              <a:ea typeface="+mn-ea"/>
              <a:cs typeface="+mn-cs"/>
            </a:endParaRPr>
          </a:p>
        </p:txBody>
      </p:sp>
      <p:sp>
        <p:nvSpPr>
          <p:cNvPr id="8" name="Text Placeholder 6"/>
          <p:cNvSpPr>
            <a:spLocks noGrp="1"/>
          </p:cNvSpPr>
          <p:nvPr>
            <p:ph type="body" sz="quarter" idx="4294967295"/>
          </p:nvPr>
        </p:nvSpPr>
        <p:spPr>
          <a:xfrm>
            <a:off x="2308724" y="2643617"/>
            <a:ext cx="7571376" cy="593344"/>
          </a:xfrm>
        </p:spPr>
        <p:txBody>
          <a:bodyPr/>
          <a:lstStyle/>
          <a:p>
            <a:pPr marL="0" indent="0">
              <a:buNone/>
            </a:pPr>
            <a:r>
              <a:rPr lang="en-US" sz="9600" b="1" dirty="0">
                <a:solidFill>
                  <a:srgbClr val="E45785"/>
                </a:solidFill>
                <a:latin typeface="Calibri"/>
                <a:ea typeface="+mj-ea"/>
                <a:cs typeface="+mj-cs"/>
              </a:rPr>
              <a:t>Who are we?</a:t>
            </a:r>
          </a:p>
          <a:p>
            <a:endParaRPr lang="en-US" sz="4400" dirty="0">
              <a:solidFill>
                <a:schemeClr val="bg1"/>
              </a:solidFill>
              <a:latin typeface="Segoe UI Light" panose="020B0502040204020203" pitchFamily="34" charset="0"/>
              <a:cs typeface="Segoe UI Light" panose="020B0502040204020203" pitchFamily="34" charset="0"/>
            </a:endParaRPr>
          </a:p>
          <a:p>
            <a:endParaRPr lang="en-US" sz="4400" dirty="0">
              <a:solidFill>
                <a:schemeClr val="bg1"/>
              </a:solidFill>
              <a:latin typeface="Segoe UI Light" panose="020B0502040204020203" pitchFamily="34" charset="0"/>
              <a:cs typeface="Segoe UI Light" panose="020B0502040204020203" pitchFamily="34" charset="0"/>
            </a:endParaRPr>
          </a:p>
        </p:txBody>
      </p:sp>
      <p:pic>
        <p:nvPicPr>
          <p:cNvPr id="11" name="Picture 1" descr="image001">
            <a:extLst>
              <a:ext uri="{FF2B5EF4-FFF2-40B4-BE49-F238E27FC236}">
                <a16:creationId xmlns:a16="http://schemas.microsoft.com/office/drawing/2014/main" id="{31199C63-F662-5646-9DC8-500B0E9D8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3179" y="289742"/>
            <a:ext cx="1152471" cy="58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0" y="6483191"/>
            <a:ext cx="1890261" cy="276999"/>
          </a:xfrm>
          <a:prstGeom prst="rect">
            <a:avLst/>
          </a:prstGeom>
          <a:noFill/>
        </p:spPr>
        <p:txBody>
          <a:bodyPr wrap="none" lIns="91440" tIns="45720" rIns="91440" bIns="45720">
            <a:spAutoFit/>
          </a:bodyPr>
          <a:lstStyle/>
          <a:p>
            <a:pPr algn="ctr"/>
            <a:r>
              <a:rPr lang="en-US" sz="1200" dirty="0">
                <a:ln w="0"/>
                <a:solidFill>
                  <a:schemeClr val="bg1"/>
                </a:solidFill>
                <a:effectLst>
                  <a:reflection blurRad="6350" stA="53000" endA="300" endPos="35500" dir="5400000" sy="-90000" algn="bl" rotWithShape="0"/>
                </a:effectLst>
              </a:rPr>
              <a:t>research.checkpoint.com</a:t>
            </a:r>
          </a:p>
        </p:txBody>
      </p:sp>
    </p:spTree>
    <p:extLst>
      <p:ext uri="{BB962C8B-B14F-4D97-AF65-F5344CB8AC3E}">
        <p14:creationId xmlns:p14="http://schemas.microsoft.com/office/powerpoint/2010/main" val="12854815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32" b="0" dirty="0"/>
              <a:t>A9 - Using Components with known vulnerabilities</a:t>
            </a:r>
            <a:endParaRPr lang="ko-KR" altLang="en-US" sz="3732" b="0" dirty="0">
              <a:solidFill>
                <a:schemeClr val="tx1">
                  <a:lumMod val="75000"/>
                  <a:lumOff val="25000"/>
                </a:schemeClr>
              </a:solidFill>
            </a:endParaRP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It’s estimated that well over 80% of all software includes, at least, some open source components. As a result, because of their widespread use, third-party components make a tempting target for potential hackers.</a:t>
            </a:r>
          </a:p>
          <a:p>
            <a:pPr marL="0" indent="0">
              <a:buNone/>
            </a:pPr>
            <a:endParaRPr lang="en-US" dirty="0"/>
          </a:p>
          <a:p>
            <a:pPr marL="0" indent="0">
              <a:buNone/>
            </a:pPr>
            <a:r>
              <a:rPr lang="en-US" dirty="0"/>
              <a:t>Developers not always updating their code for fear of breaking some features or functionality and so the outdated code stays there.</a:t>
            </a:r>
          </a:p>
        </p:txBody>
      </p:sp>
    </p:spTree>
    <p:extLst>
      <p:ext uri="{BB962C8B-B14F-4D97-AF65-F5344CB8AC3E}">
        <p14:creationId xmlns:p14="http://schemas.microsoft.com/office/powerpoint/2010/main" val="3754800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A9 - Challenge</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Solve A9 – stage1 challenge</a:t>
            </a:r>
          </a:p>
          <a:p>
            <a:pPr marL="0" indent="0">
              <a:buNone/>
            </a:pPr>
            <a:endParaRPr lang="en-US" sz="2666" dirty="0">
              <a:solidFill>
                <a:srgbClr val="FFFFFF"/>
              </a:solidFill>
            </a:endParaRPr>
          </a:p>
          <a:p>
            <a:pPr marL="0" indent="0">
              <a:buNone/>
            </a:pPr>
            <a:r>
              <a:rPr lang="en-US" sz="2666" dirty="0">
                <a:solidFill>
                  <a:srgbClr val="FFFFFF"/>
                </a:solidFill>
              </a:rPr>
              <a:t>Try to find the vulnerable package used and exploit it by reading the file "/</a:t>
            </a:r>
            <a:r>
              <a:rPr lang="en-US" sz="2666" dirty="0" err="1">
                <a:solidFill>
                  <a:srgbClr val="FFFFFF"/>
                </a:solidFill>
              </a:rPr>
              <a:t>etc</a:t>
            </a:r>
            <a:r>
              <a:rPr lang="en-US" sz="2666" dirty="0">
                <a:solidFill>
                  <a:srgbClr val="FFFFFF"/>
                </a:solidFill>
              </a:rPr>
              <a:t>/passwd"</a:t>
            </a:r>
          </a:p>
          <a:p>
            <a:pPr marL="0" indent="0">
              <a:buNone/>
            </a:pPr>
            <a:endParaRPr lang="en-US" sz="2666" dirty="0">
              <a:solidFill>
                <a:srgbClr val="FFFFFF"/>
              </a:solidFill>
            </a:endParaRPr>
          </a:p>
          <a:p>
            <a:pPr marL="514350" indent="-514350">
              <a:buAutoNum type="arabicPeriod"/>
            </a:pPr>
            <a:endParaRPr lang="en-US" sz="1600" dirty="0">
              <a:solidFill>
                <a:srgbClr val="FFFFFF"/>
              </a:solidFill>
              <a:latin typeface="Advent Pro"/>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514894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A9 - Is the Application Vulnerable?</a:t>
            </a:r>
            <a:endParaRPr lang="ko-KR" altLang="en-US" b="0" dirty="0">
              <a:solidFill>
                <a:schemeClr val="tx1">
                  <a:lumMod val="75000"/>
                  <a:lumOff val="25000"/>
                </a:schemeClr>
              </a:solidFill>
            </a:endParaRPr>
          </a:p>
        </p:txBody>
      </p:sp>
      <p:sp>
        <p:nvSpPr>
          <p:cNvPr id="3" name="Content Placeholder 2"/>
          <p:cNvSpPr>
            <a:spLocks noGrp="1"/>
          </p:cNvSpPr>
          <p:nvPr>
            <p:ph type="body" sz="quarter" idx="13"/>
          </p:nvPr>
        </p:nvSpPr>
        <p:spPr>
          <a:prstGeom prst="rect">
            <a:avLst/>
          </a:prstGeom>
        </p:spPr>
        <p:txBody>
          <a:bodyPr>
            <a:normAutofit fontScale="92500" lnSpcReduction="20000"/>
          </a:bodyPr>
          <a:lstStyle/>
          <a:p>
            <a:r>
              <a:rPr lang="en-US" sz="2666" dirty="0"/>
              <a:t>If you do not know the versions of all components you use, includes components you directly use as well as nested dependencies.</a:t>
            </a:r>
          </a:p>
          <a:p>
            <a:r>
              <a:rPr lang="en-US" sz="2666" dirty="0"/>
              <a:t>If software is vulnerable, unsupported, or out of date. This includes the OS, web/application server, database management system (DBMS), applications, APIs and all components, runtime environments, and libraries.</a:t>
            </a:r>
          </a:p>
          <a:p>
            <a:r>
              <a:rPr lang="en-US" sz="2666" dirty="0"/>
              <a:t>If you do not scan for vulnerabilities regularly and subscribe to security bulletins related to the components you use.</a:t>
            </a:r>
          </a:p>
          <a:p>
            <a:r>
              <a:rPr lang="en-US" sz="2666" dirty="0"/>
              <a:t>If you do not fix or upgrade the underlying platform, frameworks, and dependencies in a risk-based, timely fashion. This commonly happens in environments when patching is a monthly or quarterly task under change control, which leaves organizations open to many days or months of unnecessary exposure to fixed vulnerabilities.</a:t>
            </a:r>
          </a:p>
          <a:p>
            <a:endParaRPr lang="en-US" sz="2666" dirty="0"/>
          </a:p>
        </p:txBody>
      </p:sp>
    </p:spTree>
    <p:extLst>
      <p:ext uri="{BB962C8B-B14F-4D97-AF65-F5344CB8AC3E}">
        <p14:creationId xmlns:p14="http://schemas.microsoft.com/office/powerpoint/2010/main" val="403783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A9 - How to Prevent?</a:t>
            </a:r>
            <a:endParaRPr lang="ko-KR" altLang="en-US" b="0" dirty="0">
              <a:solidFill>
                <a:schemeClr val="tx1">
                  <a:lumMod val="75000"/>
                  <a:lumOff val="25000"/>
                </a:schemeClr>
              </a:solidFill>
            </a:endParaRPr>
          </a:p>
        </p:txBody>
      </p:sp>
      <p:sp>
        <p:nvSpPr>
          <p:cNvPr id="3" name="Content Placeholder 2"/>
          <p:cNvSpPr>
            <a:spLocks noGrp="1"/>
          </p:cNvSpPr>
          <p:nvPr>
            <p:ph type="body" sz="quarter" idx="13"/>
          </p:nvPr>
        </p:nvSpPr>
        <p:spPr>
          <a:prstGeom prst="rect">
            <a:avLst/>
          </a:prstGeom>
        </p:spPr>
        <p:txBody>
          <a:bodyPr/>
          <a:lstStyle/>
          <a:p>
            <a:r>
              <a:rPr lang="en-US" sz="2666" dirty="0"/>
              <a:t>Remove unused dependencies, unnecessary features, components, files, documentation and always update your systems.</a:t>
            </a:r>
          </a:p>
          <a:p>
            <a:r>
              <a:rPr lang="en-US" sz="2666" dirty="0"/>
              <a:t>Continuously inventory the versions of both client-side and server-side components (e.g. frameworks, libraries) and their dependencies using tools like </a:t>
            </a:r>
            <a:r>
              <a:rPr lang="en-US" sz="2666" dirty="0">
                <a:hlinkClick r:id="rId2"/>
              </a:rPr>
              <a:t>versions</a:t>
            </a:r>
            <a:r>
              <a:rPr lang="en-US" sz="2666" dirty="0"/>
              <a:t>, </a:t>
            </a:r>
            <a:r>
              <a:rPr lang="en-US" sz="2666" dirty="0" err="1">
                <a:hlinkClick r:id="rId3" tooltip="OWASP Dependency Check"/>
              </a:rPr>
              <a:t>DependencyCheck</a:t>
            </a:r>
            <a:r>
              <a:rPr lang="en-US" sz="2666" dirty="0"/>
              <a:t>, </a:t>
            </a:r>
            <a:r>
              <a:rPr lang="en-US" sz="2666" dirty="0">
                <a:hlinkClick r:id="rId4"/>
              </a:rPr>
              <a:t>retire.js</a:t>
            </a:r>
            <a:r>
              <a:rPr lang="en-US" sz="2666" dirty="0"/>
              <a:t>, etc. Continuously monitor sources like </a:t>
            </a:r>
            <a:r>
              <a:rPr lang="en-US" sz="2666" dirty="0">
                <a:hlinkClick r:id="rId5"/>
              </a:rPr>
              <a:t>CVE</a:t>
            </a:r>
            <a:r>
              <a:rPr lang="en-US" sz="2666" dirty="0"/>
              <a:t> and </a:t>
            </a:r>
            <a:r>
              <a:rPr lang="en-US" sz="2666" dirty="0">
                <a:hlinkClick r:id="rId6"/>
              </a:rPr>
              <a:t>NVD</a:t>
            </a:r>
            <a:r>
              <a:rPr lang="en-US" sz="2666" dirty="0"/>
              <a:t> for vulnerabilities in the components. Subscribe to email alerts for security vulnerabilities related to components you use.</a:t>
            </a:r>
          </a:p>
          <a:p>
            <a:r>
              <a:rPr lang="en-US" sz="2666" dirty="0"/>
              <a:t>Only obtain components from official sources over secure links. Prefer signed packages to reduce the chance of including a modified, malicious component and </a:t>
            </a:r>
            <a:r>
              <a:rPr lang="en-US" dirty="0"/>
              <a:t>f</a:t>
            </a:r>
            <a:r>
              <a:rPr lang="en-US" sz="2800" dirty="0"/>
              <a:t>ollow your products security news letters.</a:t>
            </a:r>
          </a:p>
          <a:p>
            <a:endParaRPr lang="en-US" sz="2666" dirty="0"/>
          </a:p>
          <a:p>
            <a:pPr marL="0" indent="0">
              <a:buNone/>
            </a:pPr>
            <a:endParaRPr lang="en-US" sz="2666" dirty="0"/>
          </a:p>
        </p:txBody>
      </p:sp>
    </p:spTree>
    <p:extLst>
      <p:ext uri="{BB962C8B-B14F-4D97-AF65-F5344CB8AC3E}">
        <p14:creationId xmlns:p14="http://schemas.microsoft.com/office/powerpoint/2010/main" val="3953703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A8 - Insecure Deserialization</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Insecure Deserialization is a vulnerability which occurs when untrusted data is used to abuse the logic of an application by executing methods from different objects or even execute arbitrary code upon it being </a:t>
            </a:r>
            <a:r>
              <a:rPr lang="en-US" b="1" dirty="0"/>
              <a:t>deserialized</a:t>
            </a:r>
            <a:r>
              <a:rPr lang="en-US" dirty="0"/>
              <a:t>.</a:t>
            </a:r>
          </a:p>
          <a:p>
            <a:pPr marL="0" indent="0">
              <a:buNone/>
            </a:pPr>
            <a:endParaRPr lang="en-US" dirty="0"/>
          </a:p>
          <a:p>
            <a:r>
              <a:rPr lang="en-US" dirty="0"/>
              <a:t>Serialize</a:t>
            </a:r>
          </a:p>
          <a:p>
            <a:r>
              <a:rPr lang="en-US" dirty="0" err="1"/>
              <a:t>Unseserialize</a:t>
            </a:r>
            <a:endParaRPr lang="en-US" dirty="0"/>
          </a:p>
        </p:txBody>
      </p:sp>
    </p:spTree>
    <p:extLst>
      <p:ext uri="{BB962C8B-B14F-4D97-AF65-F5344CB8AC3E}">
        <p14:creationId xmlns:p14="http://schemas.microsoft.com/office/powerpoint/2010/main" val="2165337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A8 - Demonstration</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A8 Demonstration of an insecure deserialization in a php system.</a:t>
            </a:r>
          </a:p>
          <a:p>
            <a:pPr marL="0" indent="0">
              <a:buNone/>
            </a:pPr>
            <a:endParaRPr lang="en-US" sz="1600" dirty="0">
              <a:solidFill>
                <a:srgbClr val="FFFFFF"/>
              </a:solidFill>
              <a:latin typeface="Advent Pro"/>
            </a:endParaRPr>
          </a:p>
          <a:p>
            <a:pPr marL="0" indent="0">
              <a:buNone/>
            </a:pPr>
            <a:endParaRPr lang="en-US" sz="1600" dirty="0">
              <a:solidFill>
                <a:srgbClr val="FFFFFF"/>
              </a:solidFill>
              <a:latin typeface="Advent Pro"/>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3682700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A8 - Is the Application Vulnerable?</a:t>
            </a:r>
          </a:p>
        </p:txBody>
      </p:sp>
      <p:sp>
        <p:nvSpPr>
          <p:cNvPr id="3" name="Content Placeholder 2"/>
          <p:cNvSpPr>
            <a:spLocks noGrp="1"/>
          </p:cNvSpPr>
          <p:nvPr>
            <p:ph type="body" sz="quarter" idx="13"/>
          </p:nvPr>
        </p:nvSpPr>
        <p:spPr>
          <a:prstGeom prst="rect">
            <a:avLst/>
          </a:prstGeom>
        </p:spPr>
        <p:txBody>
          <a:bodyPr/>
          <a:lstStyle/>
          <a:p>
            <a:pPr marL="0" indent="0">
              <a:buNone/>
            </a:pPr>
            <a:endParaRPr lang="en-US" sz="2399" dirty="0"/>
          </a:p>
          <a:p>
            <a:pPr marL="0" indent="0">
              <a:buNone/>
            </a:pPr>
            <a:r>
              <a:rPr lang="en-US" sz="2399" dirty="0"/>
              <a:t>Applications and APIs will be vulnerable if they </a:t>
            </a:r>
            <a:r>
              <a:rPr lang="en-US" sz="2399" dirty="0" err="1"/>
              <a:t>deserialize</a:t>
            </a:r>
            <a:r>
              <a:rPr lang="en-US" sz="2399" dirty="0"/>
              <a:t> hostile or tampered objects supplied by an attacker. This can result in two primary types of attacks:</a:t>
            </a:r>
          </a:p>
          <a:p>
            <a:pPr marL="0" indent="0">
              <a:buNone/>
            </a:pPr>
            <a:endParaRPr lang="en-US" sz="2399" dirty="0"/>
          </a:p>
          <a:p>
            <a:pPr marL="0" indent="0">
              <a:buNone/>
            </a:pPr>
            <a:r>
              <a:rPr lang="en-US" sz="2399" u="sng" dirty="0"/>
              <a:t>Serialization may be used in applications for:</a:t>
            </a:r>
          </a:p>
          <a:p>
            <a:r>
              <a:rPr lang="en-US" sz="2399" dirty="0"/>
              <a:t>Different web services</a:t>
            </a:r>
          </a:p>
          <a:p>
            <a:r>
              <a:rPr lang="en-US" sz="2399" dirty="0"/>
              <a:t>Databases, cache servers, file systems</a:t>
            </a:r>
          </a:p>
          <a:p>
            <a:r>
              <a:rPr lang="en-US" sz="2399" dirty="0"/>
              <a:t>Store object states</a:t>
            </a:r>
          </a:p>
        </p:txBody>
      </p:sp>
    </p:spTree>
    <p:extLst>
      <p:ext uri="{BB962C8B-B14F-4D97-AF65-F5344CB8AC3E}">
        <p14:creationId xmlns:p14="http://schemas.microsoft.com/office/powerpoint/2010/main" val="258359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A8 - How to Prevent?</a:t>
            </a:r>
          </a:p>
        </p:txBody>
      </p:sp>
      <p:sp>
        <p:nvSpPr>
          <p:cNvPr id="3" name="Content Placeholder 2"/>
          <p:cNvSpPr>
            <a:spLocks noGrp="1"/>
          </p:cNvSpPr>
          <p:nvPr>
            <p:ph type="body" sz="quarter" idx="13"/>
          </p:nvPr>
        </p:nvSpPr>
        <p:spPr>
          <a:prstGeom prst="rect">
            <a:avLst/>
          </a:prstGeom>
        </p:spPr>
        <p:txBody>
          <a:bodyPr>
            <a:normAutofit lnSpcReduction="10000"/>
          </a:bodyPr>
          <a:lstStyle/>
          <a:p>
            <a:pPr marL="0" indent="0">
              <a:buNone/>
            </a:pPr>
            <a:r>
              <a:rPr lang="en-US" sz="2666" dirty="0">
                <a:solidFill>
                  <a:srgbClr val="FFFFFF"/>
                </a:solidFill>
              </a:rPr>
              <a:t>The only safe architectural pattern is not to accept serialized objects from untrusted sources or to use serialization mediums that only permit primitive data types. </a:t>
            </a:r>
          </a:p>
          <a:p>
            <a:pPr marL="0" indent="0">
              <a:buNone/>
            </a:pPr>
            <a:endParaRPr lang="en-US" sz="2666" dirty="0">
              <a:solidFill>
                <a:srgbClr val="FFFFFF"/>
              </a:solidFill>
            </a:endParaRPr>
          </a:p>
          <a:p>
            <a:pPr marL="0" indent="0">
              <a:buNone/>
            </a:pPr>
            <a:r>
              <a:rPr lang="en-US" sz="2666" u="sng" dirty="0">
                <a:solidFill>
                  <a:srgbClr val="FFFFFF"/>
                </a:solidFill>
              </a:rPr>
              <a:t>If that is not possible, consider one of more of the following:</a:t>
            </a:r>
          </a:p>
          <a:p>
            <a:r>
              <a:rPr lang="en-US" sz="2399" dirty="0">
                <a:solidFill>
                  <a:srgbClr val="FFFFFF"/>
                </a:solidFill>
              </a:rPr>
              <a:t>Implementing integrity checks such as digital signatures on any serialized objects to prevent hostile object creation or data tampering.</a:t>
            </a:r>
          </a:p>
          <a:p>
            <a:r>
              <a:rPr lang="en-US" sz="2399" dirty="0">
                <a:solidFill>
                  <a:srgbClr val="FFFFFF"/>
                </a:solidFill>
              </a:rPr>
              <a:t>Isolating and running code that </a:t>
            </a:r>
            <a:r>
              <a:rPr lang="en-US" sz="2399" dirty="0" err="1">
                <a:solidFill>
                  <a:srgbClr val="FFFFFF"/>
                </a:solidFill>
              </a:rPr>
              <a:t>deserializes</a:t>
            </a:r>
            <a:r>
              <a:rPr lang="en-US" sz="2399" dirty="0">
                <a:solidFill>
                  <a:srgbClr val="FFFFFF"/>
                </a:solidFill>
              </a:rPr>
              <a:t> in low privilege environments when possible.</a:t>
            </a:r>
          </a:p>
          <a:p>
            <a:r>
              <a:rPr lang="en-US" sz="2399" dirty="0">
                <a:solidFill>
                  <a:srgbClr val="FFFFFF"/>
                </a:solidFill>
              </a:rPr>
              <a:t>Log deserialization exceptions and failures, such as where the incoming type is not the expected type, or the deserialization throws exceptions.</a:t>
            </a:r>
          </a:p>
        </p:txBody>
      </p:sp>
    </p:spTree>
    <p:extLst>
      <p:ext uri="{BB962C8B-B14F-4D97-AF65-F5344CB8AC3E}">
        <p14:creationId xmlns:p14="http://schemas.microsoft.com/office/powerpoint/2010/main" val="3050517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A7 - Cross-Site Scripting </a:t>
            </a:r>
          </a:p>
        </p:txBody>
      </p:sp>
      <p:sp>
        <p:nvSpPr>
          <p:cNvPr id="3" name="Content Placeholder 2"/>
          <p:cNvSpPr>
            <a:spLocks noGrp="1"/>
          </p:cNvSpPr>
          <p:nvPr>
            <p:ph type="body" sz="quarter" idx="13"/>
          </p:nvPr>
        </p:nvSpPr>
        <p:spPr>
          <a:xfrm>
            <a:off x="651555" y="1562705"/>
            <a:ext cx="10885714" cy="4666343"/>
          </a:xfrm>
          <a:prstGeom prst="rect">
            <a:avLst/>
          </a:prstGeom>
        </p:spPr>
        <p:txBody>
          <a:bodyPr>
            <a:normAutofit fontScale="92500" lnSpcReduction="20000"/>
          </a:bodyPr>
          <a:lstStyle/>
          <a:p>
            <a:pPr marL="0" indent="0">
              <a:buNone/>
            </a:pPr>
            <a:r>
              <a:rPr lang="en-US" sz="3500" dirty="0"/>
              <a:t>Cross-site Scripting (XSS) is a code injection technique. That allows the attacker to execute scripts in a web browser of the victim by including malicious code in a legitimate web page or web application. </a:t>
            </a:r>
          </a:p>
          <a:p>
            <a:pPr marL="0" indent="0">
              <a:buNone/>
            </a:pPr>
            <a:endParaRPr lang="en-US" sz="2700" dirty="0"/>
          </a:p>
          <a:p>
            <a:r>
              <a:rPr lang="en-US" sz="2666" b="1" dirty="0"/>
              <a:t>Persistent/Stored XSS</a:t>
            </a:r>
            <a:r>
              <a:rPr lang="en-US" sz="2666" dirty="0"/>
              <a:t>, where the malicious string originates from the website's database.</a:t>
            </a:r>
          </a:p>
          <a:p>
            <a:r>
              <a:rPr lang="en-US" sz="2666" b="1" dirty="0"/>
              <a:t>Reflected XSS</a:t>
            </a:r>
            <a:r>
              <a:rPr lang="en-US" sz="2666" dirty="0"/>
              <a:t>, where the malicious string originates from the victim's request.</a:t>
            </a:r>
          </a:p>
          <a:p>
            <a:r>
              <a:rPr lang="en-US" sz="2666" b="1" dirty="0"/>
              <a:t>DOM based XSS</a:t>
            </a:r>
            <a:r>
              <a:rPr lang="en-US" sz="2666" dirty="0"/>
              <a:t>, where the vulnerability is in the client-side code rather than the server-side code.</a:t>
            </a:r>
          </a:p>
          <a:p>
            <a:pPr marL="0" indent="0">
              <a:buNone/>
            </a:pPr>
            <a:endParaRPr lang="en-US" sz="2666" dirty="0"/>
          </a:p>
          <a:p>
            <a:pPr marL="0" indent="0">
              <a:buNone/>
            </a:pPr>
            <a:r>
              <a:rPr lang="en-US" sz="2666" b="1" dirty="0"/>
              <a:t>* Blind XSS, </a:t>
            </a:r>
            <a:r>
              <a:rPr lang="en-US" sz="2666" dirty="0"/>
              <a:t>when there is no direct reflection from the server but your script is executed in the application or in another application somewhere.</a:t>
            </a:r>
            <a:endParaRPr lang="en-US" sz="2666" b="1" dirty="0"/>
          </a:p>
        </p:txBody>
      </p:sp>
    </p:spTree>
    <p:extLst>
      <p:ext uri="{BB962C8B-B14F-4D97-AF65-F5344CB8AC3E}">
        <p14:creationId xmlns:p14="http://schemas.microsoft.com/office/powerpoint/2010/main" val="445900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rgbClr val="FF8BC5"/>
                </a:solidFill>
              </a:rPr>
              <a:t>Case Study (XSS in DJI)</a:t>
            </a:r>
            <a:endParaRPr lang="ko-KR" altLang="en-US" dirty="0">
              <a:solidFill>
                <a:srgbClr val="FF8BC5"/>
              </a:solidFill>
            </a:endParaRPr>
          </a:p>
        </p:txBody>
      </p:sp>
      <p:sp>
        <p:nvSpPr>
          <p:cNvPr id="3" name="Content Placeholder 2"/>
          <p:cNvSpPr>
            <a:spLocks noGrp="1"/>
          </p:cNvSpPr>
          <p:nvPr>
            <p:ph type="body" sz="quarter" idx="13"/>
          </p:nvPr>
        </p:nvSpPr>
        <p:spPr>
          <a:xfrm>
            <a:off x="448403" y="2189481"/>
            <a:ext cx="10512425" cy="2449339"/>
          </a:xfrm>
          <a:prstGeom prst="rect">
            <a:avLst/>
          </a:prstGeom>
        </p:spPr>
        <p:txBody>
          <a:bodyPr/>
          <a:lstStyle/>
          <a:p>
            <a:pPr marL="0" indent="0" algn="ctr">
              <a:buNone/>
            </a:pPr>
            <a:r>
              <a:rPr lang="en-US" sz="5865" dirty="0"/>
              <a:t>DJI - Drone</a:t>
            </a:r>
          </a:p>
          <a:p>
            <a:pPr marL="0" indent="0" algn="ctr">
              <a:buNone/>
            </a:pPr>
            <a:r>
              <a:rPr lang="en-US" sz="5865" dirty="0"/>
              <a:t>(XSS Demo)</a:t>
            </a:r>
          </a:p>
        </p:txBody>
      </p:sp>
      <p:sp>
        <p:nvSpPr>
          <p:cNvPr id="4" name="TextBox 3">
            <a:extLst>
              <a:ext uri="{FF2B5EF4-FFF2-40B4-BE49-F238E27FC236}">
                <a16:creationId xmlns:a16="http://schemas.microsoft.com/office/drawing/2014/main" id="{AA5D52FA-6B97-4239-834D-CDCD53DCEF18}"/>
              </a:ext>
            </a:extLst>
          </p:cNvPr>
          <p:cNvSpPr txBox="1"/>
          <p:nvPr/>
        </p:nvSpPr>
        <p:spPr>
          <a:xfrm>
            <a:off x="596381" y="5137613"/>
            <a:ext cx="11078771" cy="584647"/>
          </a:xfrm>
          <a:prstGeom prst="rect">
            <a:avLst/>
          </a:prstGeom>
          <a:noFill/>
        </p:spPr>
        <p:txBody>
          <a:bodyPr wrap="square" rtlCol="0">
            <a:spAutoFit/>
          </a:bodyPr>
          <a:lstStyle/>
          <a:p>
            <a:r>
              <a:rPr lang="en-US" sz="3199" dirty="0">
                <a:solidFill>
                  <a:srgbClr val="FFFFFF"/>
                </a:solidFill>
                <a:hlinkClick r:id="rId2"/>
              </a:rPr>
              <a:t>https://research.checkpoint.com/2018/dji-drone-vulnerability/</a:t>
            </a:r>
            <a:endParaRPr lang="en-US" sz="3199" dirty="0">
              <a:solidFill>
                <a:srgbClr val="FFFFFF"/>
              </a:solidFill>
            </a:endParaRPr>
          </a:p>
        </p:txBody>
      </p:sp>
    </p:spTree>
    <p:extLst>
      <p:ext uri="{BB962C8B-B14F-4D97-AF65-F5344CB8AC3E}">
        <p14:creationId xmlns:p14="http://schemas.microsoft.com/office/powerpoint/2010/main" val="2365380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900" b="0" i="0" u="none" strike="noStrike" kern="1200" cap="none" spc="0" normalizeH="0" baseline="0" noProof="0">
                <a:ln>
                  <a:noFill/>
                </a:ln>
                <a:solidFill>
                  <a:srgbClr val="FFFFFF"/>
                </a:solidFill>
                <a:effectLst/>
                <a:uLnTx/>
                <a:uFillTx/>
                <a:latin typeface="Calibri"/>
                <a:ea typeface="+mn-ea"/>
                <a:cs typeface="+mn-cs"/>
              </a:rPr>
              <a:t> [Internal Use] for Check Point employees​</a:t>
            </a:r>
          </a:p>
        </p:txBody>
      </p:sp>
      <p:sp>
        <p:nvSpPr>
          <p:cNvPr id="3" name="Date Placeholder 2" hidden="1"/>
          <p:cNvSpPr>
            <a:spLocks noGrp="1"/>
          </p:cNvSpPr>
          <p:nvPr>
            <p:ph type="dt" sz="half" idx="15"/>
          </p:nvPr>
        </p:nvSpPr>
        <p:spPr>
          <a:xfrm>
            <a:off x="609600" y="6356350"/>
            <a:ext cx="2843213" cy="365125"/>
          </a:xfrm>
        </p:spPr>
        <p:txBody>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1200" b="0" i="0" u="none" strike="noStrike" kern="1200" cap="none" spc="0" normalizeH="0" baseline="0" noProof="0">
              <a:ln>
                <a:noFill/>
              </a:ln>
              <a:solidFill>
                <a:srgbClr val="4D4D4F">
                  <a:tint val="75000"/>
                </a:srgbClr>
              </a:solidFill>
              <a:effectLst/>
              <a:uLnTx/>
              <a:uFillTx/>
              <a:latin typeface="Helvetica" pitchFamily="34" charset="0"/>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9128" y="5909095"/>
            <a:ext cx="2303832" cy="388352"/>
          </a:xfrm>
          <a:prstGeom prst="rect">
            <a:avLst/>
          </a:prstGeom>
        </p:spPr>
      </p:pic>
      <p:pic>
        <p:nvPicPr>
          <p:cNvPr id="6" name="Picture 5">
            <a:extLst>
              <a:ext uri="{FF2B5EF4-FFF2-40B4-BE49-F238E27FC236}">
                <a16:creationId xmlns:a16="http://schemas.microsoft.com/office/drawing/2014/main" id="{B03876C8-9E24-4739-8F80-163008636B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7227" y="1731077"/>
            <a:ext cx="2265959" cy="226595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10">
            <a:extLst>
              <a:ext uri="{FF2B5EF4-FFF2-40B4-BE49-F238E27FC236}">
                <a16:creationId xmlns:a16="http://schemas.microsoft.com/office/drawing/2014/main" id="{6E2D787B-C735-4947-93FD-D8AE1D7257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1111" y="1731076"/>
            <a:ext cx="2265960" cy="2265960"/>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AC456B-33C7-4BF7-8A0F-67C696684673}"/>
              </a:ext>
            </a:extLst>
          </p:cNvPr>
          <p:cNvSpPr txBox="1"/>
          <p:nvPr/>
        </p:nvSpPr>
        <p:spPr bwMode="auto">
          <a:xfrm>
            <a:off x="2856109" y="4135292"/>
            <a:ext cx="3756171" cy="1200329"/>
          </a:xfrm>
          <a:prstGeom prst="rect">
            <a:avLst/>
          </a:prstGeom>
          <a:noFill/>
          <a:ln>
            <a:noFill/>
          </a:ln>
          <a:effectLst/>
        </p:spPr>
        <p:txBody>
          <a:bodyPr wrap="square">
            <a:spAutoFit/>
          </a:bodyPr>
          <a:lstStyle/>
          <a:p>
            <a:pPr algn="ctr">
              <a:spcBef>
                <a:spcPts val="0"/>
              </a:spcBef>
            </a:pPr>
            <a:r>
              <a:rPr lang="en-US" sz="1800" b="1" dirty="0" err="1">
                <a:solidFill>
                  <a:srgbClr val="FFFFFF"/>
                </a:solidFill>
                <a:latin typeface="Open Sans"/>
              </a:rPr>
              <a:t>Dikla</a:t>
            </a:r>
            <a:r>
              <a:rPr lang="en-US" sz="1800" b="1" dirty="0">
                <a:solidFill>
                  <a:srgbClr val="FFFFFF"/>
                </a:solidFill>
                <a:latin typeface="Open Sans"/>
              </a:rPr>
              <a:t> </a:t>
            </a:r>
            <a:r>
              <a:rPr lang="en-US" sz="1800" b="1" dirty="0" err="1">
                <a:solidFill>
                  <a:srgbClr val="FFFFFF"/>
                </a:solidFill>
                <a:latin typeface="Open Sans"/>
              </a:rPr>
              <a:t>Barda</a:t>
            </a:r>
            <a:endParaRPr lang="en-US" sz="1800" b="1" dirty="0">
              <a:solidFill>
                <a:srgbClr val="FFFFFF"/>
              </a:solidFill>
              <a:latin typeface="Open Sans"/>
            </a:endParaRPr>
          </a:p>
          <a:p>
            <a:pPr algn="ctr">
              <a:spcBef>
                <a:spcPts val="0"/>
              </a:spcBef>
            </a:pPr>
            <a:endParaRPr lang="en-US" sz="1800" b="1" dirty="0">
              <a:solidFill>
                <a:srgbClr val="FFFFFF"/>
              </a:solidFill>
              <a:latin typeface="Open Sans"/>
            </a:endParaRPr>
          </a:p>
          <a:p>
            <a:pPr algn="ctr">
              <a:spcBef>
                <a:spcPts val="0"/>
              </a:spcBef>
            </a:pPr>
            <a:r>
              <a:rPr lang="en-US" sz="1800" b="1" dirty="0">
                <a:solidFill>
                  <a:srgbClr val="FFFFFF"/>
                </a:solidFill>
                <a:latin typeface="Open Sans"/>
              </a:rPr>
              <a:t>Security Researcher</a:t>
            </a:r>
          </a:p>
          <a:p>
            <a:pPr algn="ctr">
              <a:spcBef>
                <a:spcPts val="0"/>
              </a:spcBef>
            </a:pPr>
            <a:r>
              <a:rPr lang="en-US" sz="1800" b="1" dirty="0">
                <a:solidFill>
                  <a:srgbClr val="FFFFFF"/>
                </a:solidFill>
                <a:latin typeface="Open Sans"/>
              </a:rPr>
              <a:t> Check Point</a:t>
            </a:r>
            <a:endParaRPr lang="en-IL" sz="1800" b="1" dirty="0" err="1">
              <a:solidFill>
                <a:srgbClr val="FFFFFF"/>
              </a:solidFill>
              <a:latin typeface="Open Sans"/>
            </a:endParaRPr>
          </a:p>
        </p:txBody>
      </p:sp>
      <p:sp>
        <p:nvSpPr>
          <p:cNvPr id="11" name="TextBox 10">
            <a:extLst>
              <a:ext uri="{FF2B5EF4-FFF2-40B4-BE49-F238E27FC236}">
                <a16:creationId xmlns:a16="http://schemas.microsoft.com/office/drawing/2014/main" id="{2518FE68-B4A8-4DCC-9F71-9E5A71C850A6}"/>
              </a:ext>
            </a:extLst>
          </p:cNvPr>
          <p:cNvSpPr txBox="1"/>
          <p:nvPr/>
        </p:nvSpPr>
        <p:spPr bwMode="auto">
          <a:xfrm>
            <a:off x="5648765" y="4219190"/>
            <a:ext cx="4292779" cy="1200329"/>
          </a:xfrm>
          <a:prstGeom prst="rect">
            <a:avLst/>
          </a:prstGeom>
          <a:noFill/>
          <a:ln>
            <a:noFill/>
          </a:ln>
          <a:effectLst/>
        </p:spPr>
        <p:txBody>
          <a:bodyPr wrap="square">
            <a:spAutoFit/>
          </a:bodyPr>
          <a:lstStyle/>
          <a:p>
            <a:pPr algn="ctr">
              <a:spcBef>
                <a:spcPts val="0"/>
              </a:spcBef>
            </a:pPr>
            <a:r>
              <a:rPr lang="en-US" sz="1800" b="1" dirty="0" err="1">
                <a:solidFill>
                  <a:srgbClr val="FFFFFF"/>
                </a:solidFill>
                <a:latin typeface="Open Sans"/>
              </a:rPr>
              <a:t>Yaara</a:t>
            </a:r>
            <a:r>
              <a:rPr lang="en-US" sz="1800" b="1" dirty="0">
                <a:solidFill>
                  <a:srgbClr val="FFFFFF"/>
                </a:solidFill>
                <a:latin typeface="Open Sans"/>
              </a:rPr>
              <a:t> </a:t>
            </a:r>
            <a:r>
              <a:rPr lang="en-US" sz="1800" b="1" dirty="0" err="1">
                <a:solidFill>
                  <a:srgbClr val="FFFFFF"/>
                </a:solidFill>
                <a:latin typeface="Open Sans"/>
              </a:rPr>
              <a:t>Shriki</a:t>
            </a:r>
            <a:endParaRPr lang="en-US" sz="1800" b="1" dirty="0">
              <a:solidFill>
                <a:srgbClr val="FFFFFF"/>
              </a:solidFill>
              <a:latin typeface="Open Sans"/>
            </a:endParaRPr>
          </a:p>
          <a:p>
            <a:pPr algn="ctr">
              <a:spcBef>
                <a:spcPts val="0"/>
              </a:spcBef>
            </a:pPr>
            <a:endParaRPr lang="en-US" sz="1800" b="1" dirty="0">
              <a:solidFill>
                <a:srgbClr val="FFFFFF"/>
              </a:solidFill>
              <a:latin typeface="Open Sans"/>
            </a:endParaRPr>
          </a:p>
          <a:p>
            <a:pPr algn="ctr">
              <a:spcBef>
                <a:spcPts val="0"/>
              </a:spcBef>
            </a:pPr>
            <a:r>
              <a:rPr lang="en-US" sz="1800" b="1" dirty="0">
                <a:solidFill>
                  <a:srgbClr val="FFFFFF"/>
                </a:solidFill>
                <a:latin typeface="Open Sans"/>
              </a:rPr>
              <a:t>Security Researcher</a:t>
            </a:r>
          </a:p>
          <a:p>
            <a:pPr algn="ctr">
              <a:spcBef>
                <a:spcPts val="0"/>
              </a:spcBef>
            </a:pPr>
            <a:r>
              <a:rPr lang="en-US" sz="1800" b="1" dirty="0">
                <a:solidFill>
                  <a:srgbClr val="FFFFFF"/>
                </a:solidFill>
                <a:latin typeface="Open Sans"/>
              </a:rPr>
              <a:t> Check Point</a:t>
            </a:r>
            <a:endParaRPr lang="en-IL" sz="1800" dirty="0">
              <a:solidFill>
                <a:srgbClr val="FFFFFF"/>
              </a:solidFill>
            </a:endParaRPr>
          </a:p>
        </p:txBody>
      </p:sp>
    </p:spTree>
    <p:extLst>
      <p:ext uri="{BB962C8B-B14F-4D97-AF65-F5344CB8AC3E}">
        <p14:creationId xmlns:p14="http://schemas.microsoft.com/office/powerpoint/2010/main" val="22311728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A7 - Challenge</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Solve Challenges 1 to 6.</a:t>
            </a:r>
          </a:p>
          <a:p>
            <a:pPr marL="0" indent="0">
              <a:buNone/>
            </a:pPr>
            <a:endParaRPr lang="en-US" sz="2666" b="1" dirty="0">
              <a:solidFill>
                <a:srgbClr val="FFFFFF"/>
              </a:solidFill>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22146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A7 - Cross-Site Scripting </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In XSS we search for code reflections, for example if we insert “</a:t>
            </a:r>
            <a:r>
              <a:rPr lang="en-US" sz="2666" dirty="0" err="1">
                <a:solidFill>
                  <a:srgbClr val="FFFFFF"/>
                </a:solidFill>
              </a:rPr>
              <a:t>aaa</a:t>
            </a:r>
            <a:r>
              <a:rPr lang="en-US" sz="2666" dirty="0">
                <a:solidFill>
                  <a:srgbClr val="FFFFFF"/>
                </a:solidFill>
              </a:rPr>
              <a:t>” we search for those characters in the response.</a:t>
            </a:r>
          </a:p>
          <a:p>
            <a:pPr marL="0" indent="0">
              <a:buNone/>
            </a:pPr>
            <a:endParaRPr lang="en-US" sz="2666" b="1" dirty="0">
              <a:solidFill>
                <a:srgbClr val="FFFFFF"/>
              </a:solidFill>
            </a:endParaRPr>
          </a:p>
          <a:p>
            <a:pPr marL="0" indent="0">
              <a:buNone/>
            </a:pPr>
            <a:r>
              <a:rPr lang="en-US" sz="2666" dirty="0">
                <a:solidFill>
                  <a:srgbClr val="FFFFFF"/>
                </a:solidFill>
              </a:rPr>
              <a:t>To protect against XSS we use encoding:</a:t>
            </a:r>
          </a:p>
          <a:p>
            <a:pPr marL="0" indent="0">
              <a:buNone/>
            </a:pPr>
            <a:endParaRPr lang="fr-FR" sz="2666" b="1" dirty="0">
              <a:solidFill>
                <a:srgbClr val="FFFFFF"/>
              </a:solidFill>
            </a:endParaRPr>
          </a:p>
          <a:p>
            <a:pPr marL="0" indent="0">
              <a:buNone/>
            </a:pPr>
            <a:r>
              <a:rPr lang="fr-FR" sz="2666" b="1" dirty="0" err="1">
                <a:solidFill>
                  <a:srgbClr val="FFFFFF"/>
                </a:solidFill>
              </a:rPr>
              <a:t>const</a:t>
            </a:r>
            <a:r>
              <a:rPr lang="fr-FR" sz="2666" b="1" dirty="0">
                <a:solidFill>
                  <a:srgbClr val="FFFFFF"/>
                </a:solidFill>
              </a:rPr>
              <a:t> encode = </a:t>
            </a:r>
            <a:r>
              <a:rPr lang="fr-FR" sz="2666" b="1" dirty="0" err="1">
                <a:solidFill>
                  <a:srgbClr val="FFFFFF"/>
                </a:solidFill>
              </a:rPr>
              <a:t>require</a:t>
            </a:r>
            <a:r>
              <a:rPr lang="fr-FR" sz="2666" b="1" dirty="0">
                <a:solidFill>
                  <a:srgbClr val="FFFFFF"/>
                </a:solidFill>
              </a:rPr>
              <a:t>('html-</a:t>
            </a:r>
            <a:r>
              <a:rPr lang="fr-FR" sz="2666" b="1" dirty="0" err="1">
                <a:solidFill>
                  <a:srgbClr val="FFFFFF"/>
                </a:solidFill>
              </a:rPr>
              <a:t>entities</a:t>
            </a:r>
            <a:r>
              <a:rPr lang="fr-FR" sz="2666" b="1" dirty="0">
                <a:solidFill>
                  <a:srgbClr val="FFFFFF"/>
                </a:solidFill>
              </a:rPr>
              <a:t>').encode;</a:t>
            </a:r>
          </a:p>
          <a:p>
            <a:pPr marL="0" indent="0">
              <a:buNone/>
            </a:pPr>
            <a:r>
              <a:rPr lang="en-US" sz="2666" b="1" dirty="0">
                <a:solidFill>
                  <a:srgbClr val="FFFFFF"/>
                </a:solidFill>
              </a:rPr>
              <a:t>encode(</a:t>
            </a:r>
            <a:r>
              <a:rPr lang="en-US" sz="2666" b="1" dirty="0" err="1">
                <a:solidFill>
                  <a:srgbClr val="FFFFFF"/>
                </a:solidFill>
              </a:rPr>
              <a:t>req.query.search</a:t>
            </a:r>
            <a:r>
              <a:rPr lang="en-US" sz="2666" b="1" dirty="0">
                <a:solidFill>
                  <a:srgbClr val="FFFFFF"/>
                </a:solidFill>
              </a:rPr>
              <a:t>)</a:t>
            </a:r>
          </a:p>
          <a:p>
            <a:pPr marL="0" indent="0">
              <a:buNone/>
            </a:pPr>
            <a:endParaRPr lang="en-US" b="1" dirty="0">
              <a:solidFill>
                <a:srgbClr val="FFFFFF"/>
              </a:solidFill>
            </a:endParaRPr>
          </a:p>
          <a:p>
            <a:pPr marL="0" indent="0">
              <a:buNone/>
            </a:pPr>
            <a:endParaRPr lang="en-US" sz="2666" b="1" dirty="0">
              <a:solidFill>
                <a:srgbClr val="FFFFFF"/>
              </a:solidFill>
            </a:endParaRPr>
          </a:p>
        </p:txBody>
      </p:sp>
    </p:spTree>
    <p:extLst>
      <p:ext uri="{BB962C8B-B14F-4D97-AF65-F5344CB8AC3E}">
        <p14:creationId xmlns:p14="http://schemas.microsoft.com/office/powerpoint/2010/main" val="3337754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A7 - Cross-Site Scripting </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dirty="0"/>
              <a:t>Well </a:t>
            </a:r>
            <a:r>
              <a:rPr lang="en-US"/>
              <a:t>known HTML </a:t>
            </a:r>
            <a:r>
              <a:rPr lang="en-US" dirty="0"/>
              <a:t>entities</a:t>
            </a:r>
            <a:endParaRPr lang="en-US" sz="2666" dirty="0"/>
          </a:p>
        </p:txBody>
      </p:sp>
      <p:pic>
        <p:nvPicPr>
          <p:cNvPr id="5" name="Picture 4"/>
          <p:cNvPicPr>
            <a:picLocks noChangeAspect="1"/>
          </p:cNvPicPr>
          <p:nvPr/>
        </p:nvPicPr>
        <p:blipFill>
          <a:blip r:embed="rId2"/>
          <a:stretch>
            <a:fillRect/>
          </a:stretch>
        </p:blipFill>
        <p:spPr>
          <a:xfrm>
            <a:off x="837981" y="2443140"/>
            <a:ext cx="10291767" cy="2731427"/>
          </a:xfrm>
          <a:prstGeom prst="rect">
            <a:avLst/>
          </a:prstGeom>
        </p:spPr>
      </p:pic>
    </p:spTree>
    <p:extLst>
      <p:ext uri="{BB962C8B-B14F-4D97-AF65-F5344CB8AC3E}">
        <p14:creationId xmlns:p14="http://schemas.microsoft.com/office/powerpoint/2010/main" val="2539515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rgbClr val="FF8BC5"/>
                </a:solidFill>
              </a:rPr>
              <a:t>Case Study (Open Redirect Example)</a:t>
            </a:r>
            <a:endParaRPr lang="ko-KR" altLang="en-US" dirty="0">
              <a:solidFill>
                <a:srgbClr val="FF8BC5"/>
              </a:solidFill>
            </a:endParaRPr>
          </a:p>
        </p:txBody>
      </p:sp>
      <p:sp>
        <p:nvSpPr>
          <p:cNvPr id="3" name="Content Placeholder 2"/>
          <p:cNvSpPr>
            <a:spLocks noGrp="1"/>
          </p:cNvSpPr>
          <p:nvPr>
            <p:ph type="body" sz="quarter" idx="13"/>
          </p:nvPr>
        </p:nvSpPr>
        <p:spPr>
          <a:xfrm>
            <a:off x="474405" y="627039"/>
            <a:ext cx="10512425" cy="4114800"/>
          </a:xfrm>
          <a:prstGeom prst="rect">
            <a:avLst/>
          </a:prstGeom>
        </p:spPr>
        <p:txBody>
          <a:bodyPr/>
          <a:lstStyle/>
          <a:p>
            <a:pPr marL="0" indent="0" algn="ctr">
              <a:buNone/>
            </a:pPr>
            <a:endParaRPr lang="en-US" sz="5865" dirty="0"/>
          </a:p>
          <a:p>
            <a:pPr marL="0" indent="0" algn="ctr">
              <a:buNone/>
            </a:pPr>
            <a:endParaRPr lang="en-US" sz="5865" dirty="0"/>
          </a:p>
          <a:p>
            <a:pPr marL="0" indent="0" algn="ctr">
              <a:buNone/>
            </a:pPr>
            <a:r>
              <a:rPr lang="en-US" sz="5865" dirty="0"/>
              <a:t>AliExpress</a:t>
            </a:r>
          </a:p>
          <a:p>
            <a:pPr marL="0" indent="0" algn="ctr">
              <a:buNone/>
            </a:pPr>
            <a:r>
              <a:rPr lang="en-US" sz="5865" dirty="0"/>
              <a:t>(open redirect)</a:t>
            </a:r>
          </a:p>
        </p:txBody>
      </p:sp>
      <p:sp>
        <p:nvSpPr>
          <p:cNvPr id="4" name="TextBox 3">
            <a:extLst>
              <a:ext uri="{FF2B5EF4-FFF2-40B4-BE49-F238E27FC236}">
                <a16:creationId xmlns:a16="http://schemas.microsoft.com/office/drawing/2014/main" id="{AA5D52FA-6B97-4239-834D-CDCD53DCEF18}"/>
              </a:ext>
            </a:extLst>
          </p:cNvPr>
          <p:cNvSpPr txBox="1"/>
          <p:nvPr/>
        </p:nvSpPr>
        <p:spPr>
          <a:xfrm>
            <a:off x="596381" y="5137613"/>
            <a:ext cx="11078771" cy="1076961"/>
          </a:xfrm>
          <a:prstGeom prst="rect">
            <a:avLst/>
          </a:prstGeom>
          <a:noFill/>
        </p:spPr>
        <p:txBody>
          <a:bodyPr wrap="square" rtlCol="0">
            <a:spAutoFit/>
          </a:bodyPr>
          <a:lstStyle/>
          <a:p>
            <a:r>
              <a:rPr lang="en-US" sz="3199" dirty="0">
                <a:hlinkClick r:id="rId2"/>
              </a:rPr>
              <a:t>https://research.checkpoint.com/2017/christmas-coming-criminals-await/</a:t>
            </a:r>
            <a:endParaRPr lang="en-US" sz="3199" dirty="0"/>
          </a:p>
        </p:txBody>
      </p:sp>
    </p:spTree>
    <p:extLst>
      <p:ext uri="{BB962C8B-B14F-4D97-AF65-F5344CB8AC3E}">
        <p14:creationId xmlns:p14="http://schemas.microsoft.com/office/powerpoint/2010/main" val="3320289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A7 - Cross-Site Scripting </a:t>
            </a:r>
          </a:p>
        </p:txBody>
      </p:sp>
      <p:sp>
        <p:nvSpPr>
          <p:cNvPr id="3" name="Content Placeholder 2"/>
          <p:cNvSpPr>
            <a:spLocks noGrp="1"/>
          </p:cNvSpPr>
          <p:nvPr>
            <p:ph type="body" sz="quarter" idx="13"/>
          </p:nvPr>
        </p:nvSpPr>
        <p:spPr>
          <a:xfrm>
            <a:off x="749709" y="1690688"/>
            <a:ext cx="10512425" cy="4114800"/>
          </a:xfrm>
          <a:prstGeom prst="rect">
            <a:avLst/>
          </a:prstGeom>
        </p:spPr>
        <p:txBody>
          <a:bodyPr>
            <a:normAutofit/>
          </a:bodyPr>
          <a:lstStyle/>
          <a:p>
            <a:pPr marL="0" indent="0">
              <a:buNone/>
            </a:pPr>
            <a:r>
              <a:rPr lang="en-US" sz="2666" dirty="0">
                <a:solidFill>
                  <a:srgbClr val="FFFFFF"/>
                </a:solidFill>
              </a:rPr>
              <a:t>Solve Challenges 7.</a:t>
            </a:r>
          </a:p>
          <a:p>
            <a:pPr marL="0" indent="0">
              <a:buNone/>
            </a:pPr>
            <a:endParaRPr lang="en-US" sz="2666" b="1" dirty="0">
              <a:solidFill>
                <a:srgbClr val="FFFFFF"/>
              </a:solidFill>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3244344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Content Security Policy</a:t>
            </a:r>
          </a:p>
        </p:txBody>
      </p:sp>
      <p:sp>
        <p:nvSpPr>
          <p:cNvPr id="3" name="Content Placeholder 2"/>
          <p:cNvSpPr>
            <a:spLocks noGrp="1"/>
          </p:cNvSpPr>
          <p:nvPr>
            <p:ph type="body" sz="quarter" idx="13"/>
          </p:nvPr>
        </p:nvSpPr>
        <p:spPr>
          <a:xfrm>
            <a:off x="749709" y="1690688"/>
            <a:ext cx="10512425" cy="4114800"/>
          </a:xfrm>
          <a:prstGeom prst="rect">
            <a:avLst/>
          </a:prstGeom>
        </p:spPr>
        <p:txBody>
          <a:bodyPr>
            <a:normAutofit/>
          </a:bodyPr>
          <a:lstStyle/>
          <a:p>
            <a:pPr marL="0" indent="0">
              <a:buNone/>
            </a:pPr>
            <a:r>
              <a:rPr lang="en-US" sz="2666" dirty="0">
                <a:solidFill>
                  <a:srgbClr val="FFFFFF"/>
                </a:solidFill>
              </a:rPr>
              <a:t>Content Security Policy (CSP) is an added layer of security that helps to detect and mitigate certain types of attacks, including Cross Site Scripting (XSS) and data injection attacks. These attacks are used for everything from data theft to site defacement and distribution of malware.</a:t>
            </a:r>
          </a:p>
        </p:txBody>
      </p:sp>
    </p:spTree>
    <p:extLst>
      <p:ext uri="{BB962C8B-B14F-4D97-AF65-F5344CB8AC3E}">
        <p14:creationId xmlns:p14="http://schemas.microsoft.com/office/powerpoint/2010/main" val="3195456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A7 - Cross-Site Scripting </a:t>
            </a:r>
          </a:p>
        </p:txBody>
      </p:sp>
      <p:sp>
        <p:nvSpPr>
          <p:cNvPr id="3" name="Content Placeholder 2"/>
          <p:cNvSpPr>
            <a:spLocks noGrp="1"/>
          </p:cNvSpPr>
          <p:nvPr>
            <p:ph type="body" sz="quarter" idx="13"/>
          </p:nvPr>
        </p:nvSpPr>
        <p:spPr>
          <a:xfrm>
            <a:off x="749709" y="1690688"/>
            <a:ext cx="10512425" cy="4114800"/>
          </a:xfrm>
          <a:prstGeom prst="rect">
            <a:avLst/>
          </a:prstGeom>
        </p:spPr>
        <p:txBody>
          <a:bodyPr>
            <a:normAutofit/>
          </a:bodyPr>
          <a:lstStyle/>
          <a:p>
            <a:pPr marL="0" indent="0">
              <a:buNone/>
            </a:pPr>
            <a:r>
              <a:rPr lang="en-US" sz="2666" dirty="0">
                <a:solidFill>
                  <a:srgbClr val="FFFFFF"/>
                </a:solidFill>
              </a:rPr>
              <a:t>Solve Challenges 8.</a:t>
            </a:r>
          </a:p>
          <a:p>
            <a:pPr marL="0" indent="0">
              <a:buNone/>
            </a:pPr>
            <a:endParaRPr lang="en-US" sz="2666" b="1" dirty="0">
              <a:solidFill>
                <a:srgbClr val="FFFFFF"/>
              </a:solidFill>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1954236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A7 - How to Prevent?</a:t>
            </a:r>
          </a:p>
        </p:txBody>
      </p:sp>
      <p:sp>
        <p:nvSpPr>
          <p:cNvPr id="3" name="Content Placeholder 2"/>
          <p:cNvSpPr>
            <a:spLocks noGrp="1"/>
          </p:cNvSpPr>
          <p:nvPr>
            <p:ph type="body" sz="quarter" idx="13"/>
          </p:nvPr>
        </p:nvSpPr>
        <p:spPr>
          <a:prstGeom prst="rect">
            <a:avLst/>
          </a:prstGeom>
        </p:spPr>
        <p:txBody>
          <a:bodyPr/>
          <a:lstStyle/>
          <a:p>
            <a:r>
              <a:rPr lang="en-US" sz="2666" dirty="0"/>
              <a:t>Using frameworks that automatically escape XSS by design.</a:t>
            </a:r>
          </a:p>
          <a:p>
            <a:r>
              <a:rPr lang="en-US" sz="2666" dirty="0"/>
              <a:t>Escaping untrusted HTTP request data based on the context in the HTML output (body, attribute, JavaScript, CSS, or URL) will resolve Reflected and Stored XSS vulnerabilities.</a:t>
            </a:r>
          </a:p>
          <a:p>
            <a:r>
              <a:rPr lang="en-US" sz="2666" dirty="0"/>
              <a:t>Applying context-sensitive encoding when modifying the browser document on the client side acts against DOM XSS. </a:t>
            </a:r>
          </a:p>
          <a:p>
            <a:r>
              <a:rPr lang="en-US" sz="2666" dirty="0"/>
              <a:t>Enabling a Content Security Policy (CSP) as a defense-in-depth mitigating control against XSS.</a:t>
            </a:r>
          </a:p>
        </p:txBody>
      </p:sp>
    </p:spTree>
    <p:extLst>
      <p:ext uri="{BB962C8B-B14F-4D97-AF65-F5344CB8AC3E}">
        <p14:creationId xmlns:p14="http://schemas.microsoft.com/office/powerpoint/2010/main" val="2923665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A6 - Security Misconfiguration</a:t>
            </a:r>
          </a:p>
        </p:txBody>
      </p:sp>
      <p:sp>
        <p:nvSpPr>
          <p:cNvPr id="3" name="Content Placeholder 2"/>
          <p:cNvSpPr>
            <a:spLocks noGrp="1"/>
          </p:cNvSpPr>
          <p:nvPr>
            <p:ph type="body" sz="quarter" idx="13"/>
          </p:nvPr>
        </p:nvSpPr>
        <p:spPr>
          <a:prstGeom prst="rect">
            <a:avLst/>
          </a:prstGeom>
        </p:spPr>
        <p:txBody>
          <a:bodyPr/>
          <a:lstStyle/>
          <a:p>
            <a:pPr marL="0" indent="0">
              <a:buNone/>
            </a:pPr>
            <a:r>
              <a:rPr lang="en-US" sz="2666" dirty="0"/>
              <a:t>These vulnerabilities often occur due to insecure default configuration, poorly documented default configuration, or poorly documented side-effects of optional configuration. This could range from failing to set a useful security header on a web server, to forgetting to disable default platform functionality that could grant administrative access to an attacker.</a:t>
            </a:r>
          </a:p>
        </p:txBody>
      </p:sp>
    </p:spTree>
    <p:extLst>
      <p:ext uri="{BB962C8B-B14F-4D97-AF65-F5344CB8AC3E}">
        <p14:creationId xmlns:p14="http://schemas.microsoft.com/office/powerpoint/2010/main" val="3864159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dirty="0"/>
              <a:t>Clickjacking</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attacker uses multiple transparent layers to trick a user into clicking on a button or link on another page when they were intending to click on the top level page.</a:t>
            </a:r>
          </a:p>
        </p:txBody>
      </p:sp>
    </p:spTree>
    <p:extLst>
      <p:ext uri="{BB962C8B-B14F-4D97-AF65-F5344CB8AC3E}">
        <p14:creationId xmlns:p14="http://schemas.microsoft.com/office/powerpoint/2010/main" val="298300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900" b="0" i="0" u="none" strike="noStrike" kern="1200" cap="none" spc="0" normalizeH="0" baseline="0" noProof="0">
                <a:ln>
                  <a:noFill/>
                </a:ln>
                <a:solidFill>
                  <a:srgbClr val="FFFFFF"/>
                </a:solidFill>
                <a:effectLst/>
                <a:uLnTx/>
                <a:uFillTx/>
                <a:latin typeface="Calibri"/>
                <a:ea typeface="+mn-ea"/>
                <a:cs typeface="+mn-cs"/>
              </a:rPr>
              <a:t> [Internal Use] for Check Point employees​</a:t>
            </a:r>
          </a:p>
        </p:txBody>
      </p:sp>
      <p:sp>
        <p:nvSpPr>
          <p:cNvPr id="3" name="Date Placeholder 2" hidden="1"/>
          <p:cNvSpPr>
            <a:spLocks noGrp="1"/>
          </p:cNvSpPr>
          <p:nvPr>
            <p:ph type="dt" sz="half" idx="15"/>
          </p:nvPr>
        </p:nvSpPr>
        <p:spPr>
          <a:xfrm>
            <a:off x="609600" y="6356350"/>
            <a:ext cx="2843213" cy="365125"/>
          </a:xfrm>
        </p:spPr>
        <p:txBody>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1200" b="0" i="0" u="none" strike="noStrike" kern="1200" cap="none" spc="0" normalizeH="0" baseline="0" noProof="0">
              <a:ln>
                <a:noFill/>
              </a:ln>
              <a:solidFill>
                <a:srgbClr val="4D4D4F">
                  <a:tint val="75000"/>
                </a:srgbClr>
              </a:solidFill>
              <a:effectLst/>
              <a:uLnTx/>
              <a:uFillTx/>
              <a:latin typeface="Helvetica" pitchFamily="34" charset="0"/>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24830" y="5909095"/>
            <a:ext cx="2303832" cy="388352"/>
          </a:xfrm>
          <a:prstGeom prst="rect">
            <a:avLst/>
          </a:prstGeom>
        </p:spPr>
      </p:pic>
      <p:grpSp>
        <p:nvGrpSpPr>
          <p:cNvPr id="15" name="Group 14">
            <a:extLst>
              <a:ext uri="{FF2B5EF4-FFF2-40B4-BE49-F238E27FC236}">
                <a16:creationId xmlns:a16="http://schemas.microsoft.com/office/drawing/2014/main" id="{A2E27693-DA3D-473A-836A-3B90F0B06D26}"/>
              </a:ext>
            </a:extLst>
          </p:cNvPr>
          <p:cNvGrpSpPr/>
          <p:nvPr/>
        </p:nvGrpSpPr>
        <p:grpSpPr>
          <a:xfrm>
            <a:off x="2569732" y="1474122"/>
            <a:ext cx="7049361" cy="3939252"/>
            <a:chOff x="2107751" y="1474122"/>
            <a:chExt cx="7049361" cy="3939252"/>
          </a:xfrm>
        </p:grpSpPr>
        <p:pic>
          <p:nvPicPr>
            <p:cNvPr id="10" name="Picture 8">
              <a:extLst>
                <a:ext uri="{FF2B5EF4-FFF2-40B4-BE49-F238E27FC236}">
                  <a16:creationId xmlns:a16="http://schemas.microsoft.com/office/drawing/2014/main" id="{BD218CC4-66CE-4AFD-BDA1-CEE0809F3893}"/>
                </a:ext>
              </a:extLst>
            </p:cNvPr>
            <p:cNvPicPr>
              <a:picLocks noChangeAspect="1" noChangeArrowheads="1"/>
            </p:cNvPicPr>
            <p:nvPr/>
          </p:nvPicPr>
          <p:blipFill>
            <a:blip r:embed="rId4">
              <a:clrChange>
                <a:clrFrom>
                  <a:srgbClr val="1B1B1B"/>
                </a:clrFrom>
                <a:clrTo>
                  <a:srgbClr val="1B1B1B">
                    <a:alpha val="0"/>
                  </a:srgbClr>
                </a:clrTo>
              </a:clrChange>
              <a:extLst>
                <a:ext uri="{28A0092B-C50C-407E-A947-70E740481C1C}">
                  <a14:useLocalDpi xmlns:a14="http://schemas.microsoft.com/office/drawing/2010/main" val="0"/>
                </a:ext>
              </a:extLst>
            </a:blip>
            <a:srcRect/>
            <a:stretch>
              <a:fillRect/>
            </a:stretch>
          </p:blipFill>
          <p:spPr bwMode="auto">
            <a:xfrm>
              <a:off x="6355883" y="1474122"/>
              <a:ext cx="2237929" cy="2237929"/>
            </a:xfrm>
            <a:prstGeom prst="ellipse">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D012BC1-3289-42F3-BD8D-C3833F04717C}"/>
                </a:ext>
              </a:extLst>
            </p:cNvPr>
            <p:cNvSpPr txBox="1"/>
            <p:nvPr/>
          </p:nvSpPr>
          <p:spPr bwMode="auto">
            <a:xfrm>
              <a:off x="5941963" y="3936046"/>
              <a:ext cx="3215149" cy="1477328"/>
            </a:xfrm>
            <a:prstGeom prst="rect">
              <a:avLst/>
            </a:prstGeom>
            <a:noFill/>
            <a:ln>
              <a:noFill/>
            </a:ln>
            <a:effectLst/>
          </p:spPr>
          <p:txBody>
            <a:bodyPr wrap="square">
              <a:spAutoFit/>
            </a:bodyPr>
            <a:lstStyle/>
            <a:p>
              <a:pPr algn="ctr">
                <a:spcBef>
                  <a:spcPts val="0"/>
                </a:spcBef>
              </a:pPr>
              <a:r>
                <a:rPr lang="en-US" sz="1800" b="1" dirty="0">
                  <a:solidFill>
                    <a:schemeClr val="bg1"/>
                  </a:solidFill>
                  <a:latin typeface="Open Sans"/>
                </a:rPr>
                <a:t>Oded Vanunu</a:t>
              </a:r>
            </a:p>
            <a:p>
              <a:pPr algn="ctr">
                <a:spcBef>
                  <a:spcPts val="0"/>
                </a:spcBef>
              </a:pPr>
              <a:endParaRPr lang="en-US" sz="1800" b="1" dirty="0">
                <a:solidFill>
                  <a:schemeClr val="bg1"/>
                </a:solidFill>
                <a:latin typeface="Open Sans"/>
              </a:endParaRPr>
            </a:p>
            <a:p>
              <a:pPr algn="ctr">
                <a:spcBef>
                  <a:spcPts val="0"/>
                </a:spcBef>
              </a:pPr>
              <a:r>
                <a:rPr lang="en-US" sz="1800" b="1" dirty="0">
                  <a:solidFill>
                    <a:schemeClr val="bg1"/>
                  </a:solidFill>
                  <a:latin typeface="Open Sans"/>
                </a:rPr>
                <a:t>Head Of Products Vulnerability Research</a:t>
              </a:r>
            </a:p>
            <a:p>
              <a:pPr algn="ctr">
                <a:spcBef>
                  <a:spcPts val="0"/>
                </a:spcBef>
              </a:pPr>
              <a:r>
                <a:rPr lang="en-US" sz="1800" b="1" dirty="0">
                  <a:solidFill>
                    <a:schemeClr val="bg1"/>
                  </a:solidFill>
                  <a:latin typeface="Open Sans"/>
                </a:rPr>
                <a:t>Check </a:t>
              </a:r>
              <a:r>
                <a:rPr lang="en-US" sz="1800" b="1" i="0" dirty="0">
                  <a:solidFill>
                    <a:schemeClr val="bg1"/>
                  </a:solidFill>
                  <a:effectLst/>
                  <a:latin typeface="Open Sans"/>
                </a:rPr>
                <a:t>Point</a:t>
              </a:r>
              <a:endParaRPr lang="en-IL" sz="1800" b="1" dirty="0" err="1">
                <a:solidFill>
                  <a:schemeClr val="bg1"/>
                </a:solidFill>
                <a:latin typeface="+mn-lt"/>
              </a:endParaRPr>
            </a:p>
          </p:txBody>
        </p:sp>
        <p:pic>
          <p:nvPicPr>
            <p:cNvPr id="13" name="Picture 12" descr="A picture containing person, wall, person, posing&#10;&#10;Description automatically generated">
              <a:extLst>
                <a:ext uri="{FF2B5EF4-FFF2-40B4-BE49-F238E27FC236}">
                  <a16:creationId xmlns:a16="http://schemas.microsoft.com/office/drawing/2014/main" id="{2D48301A-7B58-4136-83E6-72AA294D70B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233" r="18077" b="6316"/>
            <a:stretch/>
          </p:blipFill>
          <p:spPr>
            <a:xfrm>
              <a:off x="3098851" y="1528938"/>
              <a:ext cx="2310581" cy="2318620"/>
            </a:xfrm>
            <a:prstGeom prst="ellipse">
              <a:avLst/>
            </a:prstGeom>
          </p:spPr>
        </p:pic>
        <p:sp>
          <p:nvSpPr>
            <p:cNvPr id="14" name="TextBox 13">
              <a:extLst>
                <a:ext uri="{FF2B5EF4-FFF2-40B4-BE49-F238E27FC236}">
                  <a16:creationId xmlns:a16="http://schemas.microsoft.com/office/drawing/2014/main" id="{BDB056EF-2963-4524-981C-EED5D48E2047}"/>
                </a:ext>
              </a:extLst>
            </p:cNvPr>
            <p:cNvSpPr txBox="1"/>
            <p:nvPr/>
          </p:nvSpPr>
          <p:spPr bwMode="auto">
            <a:xfrm>
              <a:off x="2107751" y="3936046"/>
              <a:ext cx="4292779" cy="1200329"/>
            </a:xfrm>
            <a:prstGeom prst="rect">
              <a:avLst/>
            </a:prstGeom>
            <a:noFill/>
            <a:ln>
              <a:noFill/>
            </a:ln>
            <a:effectLst/>
          </p:spPr>
          <p:txBody>
            <a:bodyPr wrap="square">
              <a:spAutoFit/>
            </a:bodyPr>
            <a:lstStyle/>
            <a:p>
              <a:pPr algn="ctr">
                <a:spcBef>
                  <a:spcPts val="0"/>
                </a:spcBef>
              </a:pPr>
              <a:r>
                <a:rPr lang="en-US" sz="1800" b="1" dirty="0">
                  <a:solidFill>
                    <a:srgbClr val="FFFFFF"/>
                  </a:solidFill>
                  <a:latin typeface="Open Sans"/>
                </a:rPr>
                <a:t>Roman </a:t>
              </a:r>
              <a:r>
                <a:rPr lang="en-US" sz="1800" b="1" dirty="0" err="1">
                  <a:solidFill>
                    <a:srgbClr val="FFFFFF"/>
                  </a:solidFill>
                  <a:latin typeface="Open Sans"/>
                </a:rPr>
                <a:t>Zaikin</a:t>
              </a:r>
              <a:endParaRPr lang="en-US" sz="1800" b="1" dirty="0">
                <a:solidFill>
                  <a:srgbClr val="FFFFFF"/>
                </a:solidFill>
                <a:latin typeface="Open Sans"/>
              </a:endParaRPr>
            </a:p>
            <a:p>
              <a:pPr algn="ctr">
                <a:spcBef>
                  <a:spcPts val="0"/>
                </a:spcBef>
              </a:pPr>
              <a:endParaRPr lang="en-US" sz="1800" b="1" dirty="0">
                <a:solidFill>
                  <a:srgbClr val="FFFFFF"/>
                </a:solidFill>
                <a:latin typeface="Open Sans"/>
              </a:endParaRPr>
            </a:p>
            <a:p>
              <a:pPr algn="ctr">
                <a:spcBef>
                  <a:spcPts val="0"/>
                </a:spcBef>
              </a:pPr>
              <a:r>
                <a:rPr lang="en-US" sz="1800" b="1" dirty="0">
                  <a:solidFill>
                    <a:srgbClr val="FFFFFF"/>
                  </a:solidFill>
                  <a:latin typeface="Open Sans"/>
                </a:rPr>
                <a:t>Security Researcher</a:t>
              </a:r>
            </a:p>
            <a:p>
              <a:pPr algn="ctr">
                <a:spcBef>
                  <a:spcPts val="0"/>
                </a:spcBef>
              </a:pPr>
              <a:r>
                <a:rPr lang="en-US" sz="1800" b="1" dirty="0">
                  <a:solidFill>
                    <a:srgbClr val="FFFFFF"/>
                  </a:solidFill>
                  <a:latin typeface="Open Sans"/>
                </a:rPr>
                <a:t> Check Point</a:t>
              </a:r>
              <a:endParaRPr lang="en-IL" sz="1800" dirty="0">
                <a:solidFill>
                  <a:srgbClr val="FFFFFF"/>
                </a:solidFill>
              </a:endParaRPr>
            </a:p>
          </p:txBody>
        </p:sp>
      </p:grpSp>
    </p:spTree>
    <p:extLst>
      <p:ext uri="{BB962C8B-B14F-4D97-AF65-F5344CB8AC3E}">
        <p14:creationId xmlns:p14="http://schemas.microsoft.com/office/powerpoint/2010/main" val="7166312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dirty="0"/>
              <a:t>CORS</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Cross-Origin Resource Sharing (CORS) is an HTTP-header based mechanism that allows a server to indicate any other origins (domain, scheme, or port) than its own from which a browser should permit loading of resources.</a:t>
            </a:r>
          </a:p>
          <a:p>
            <a:pPr marL="0" indent="0">
              <a:buNone/>
            </a:pPr>
            <a:endParaRPr lang="en-US" b="1" dirty="0"/>
          </a:p>
          <a:p>
            <a:pPr marL="0" indent="0">
              <a:buNone/>
            </a:pPr>
            <a:endParaRPr lang="en-US" dirty="0"/>
          </a:p>
          <a:p>
            <a:pPr marL="0" indent="0" algn="ctr">
              <a:buNone/>
            </a:pPr>
            <a:r>
              <a:rPr lang="en-US" sz="4000" dirty="0">
                <a:hlinkClick r:id="rId2"/>
              </a:rPr>
              <a:t>http://rzcyber.com:443</a:t>
            </a:r>
            <a:endParaRPr lang="en-US" sz="4000" dirty="0"/>
          </a:p>
          <a:p>
            <a:pPr marL="0" indent="0" algn="ctr">
              <a:buNone/>
            </a:pPr>
            <a:r>
              <a:rPr lang="en-US" sz="3600" dirty="0"/>
              <a:t>Scheme :// domain : port</a:t>
            </a:r>
          </a:p>
        </p:txBody>
      </p:sp>
    </p:spTree>
    <p:extLst>
      <p:ext uri="{BB962C8B-B14F-4D97-AF65-F5344CB8AC3E}">
        <p14:creationId xmlns:p14="http://schemas.microsoft.com/office/powerpoint/2010/main" val="254730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dirty="0"/>
              <a:t>Same Origin Policy (SOP)</a:t>
            </a:r>
          </a:p>
        </p:txBody>
      </p:sp>
      <p:sp>
        <p:nvSpPr>
          <p:cNvPr id="3" name="Content Placeholder 2"/>
          <p:cNvSpPr>
            <a:spLocks noGrp="1"/>
          </p:cNvSpPr>
          <p:nvPr>
            <p:ph type="body" sz="quarter" idx="13"/>
          </p:nvPr>
        </p:nvSpPr>
        <p:spPr>
          <a:prstGeom prst="rect">
            <a:avLst/>
          </a:prstGeom>
        </p:spPr>
        <p:txBody>
          <a:bodyPr/>
          <a:lstStyle/>
          <a:p>
            <a:pPr marL="0" indent="0" algn="l">
              <a:buNone/>
            </a:pPr>
            <a:r>
              <a:rPr lang="en-US" b="0" i="0" dirty="0">
                <a:effectLst/>
                <a:latin typeface="arial" panose="020B0604020202020204" pitchFamily="34" charset="0"/>
              </a:rPr>
              <a:t>The </a:t>
            </a:r>
            <a:r>
              <a:rPr lang="en-US" b="1" i="0" dirty="0">
                <a:effectLst/>
                <a:latin typeface="arial" panose="020B0604020202020204" pitchFamily="34" charset="0"/>
              </a:rPr>
              <a:t>same-origin policy</a:t>
            </a:r>
            <a:r>
              <a:rPr lang="en-US" b="0" i="0" dirty="0">
                <a:effectLst/>
                <a:latin typeface="arial" panose="020B0604020202020204" pitchFamily="34" charset="0"/>
              </a:rPr>
              <a:t> is a critical security mechanism that restricts how a document or script loaded by one origin can interact with a resource from another origin.</a:t>
            </a:r>
          </a:p>
          <a:p>
            <a:pPr marL="0" indent="0" algn="l">
              <a:buNone/>
            </a:pPr>
            <a:r>
              <a:rPr lang="en-US" b="0" i="0" dirty="0">
                <a:effectLst/>
                <a:latin typeface="arial" panose="020B0604020202020204" pitchFamily="34" charset="0"/>
              </a:rPr>
              <a:t>It helps isolate potentially malicious documents and reducing possible attack vectors. </a:t>
            </a:r>
          </a:p>
        </p:txBody>
      </p:sp>
    </p:spTree>
    <p:extLst>
      <p:ext uri="{BB962C8B-B14F-4D97-AF65-F5344CB8AC3E}">
        <p14:creationId xmlns:p14="http://schemas.microsoft.com/office/powerpoint/2010/main" val="2037244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dirty="0"/>
              <a:t>Same Origin Policy (SOP) Rules</a:t>
            </a:r>
          </a:p>
        </p:txBody>
      </p:sp>
      <p:pic>
        <p:nvPicPr>
          <p:cNvPr id="7" name="Picture 6">
            <a:extLst>
              <a:ext uri="{FF2B5EF4-FFF2-40B4-BE49-F238E27FC236}">
                <a16:creationId xmlns:a16="http://schemas.microsoft.com/office/drawing/2014/main" id="{F9233049-9A61-44CA-8AE5-2C91FB88F9AA}"/>
              </a:ext>
            </a:extLst>
          </p:cNvPr>
          <p:cNvPicPr>
            <a:picLocks noChangeAspect="1"/>
          </p:cNvPicPr>
          <p:nvPr/>
        </p:nvPicPr>
        <p:blipFill>
          <a:blip r:embed="rId2"/>
          <a:stretch>
            <a:fillRect/>
          </a:stretch>
        </p:blipFill>
        <p:spPr>
          <a:xfrm>
            <a:off x="779191" y="1978734"/>
            <a:ext cx="10630442" cy="4305579"/>
          </a:xfrm>
          <a:prstGeom prst="rect">
            <a:avLst/>
          </a:prstGeom>
        </p:spPr>
      </p:pic>
    </p:spTree>
    <p:extLst>
      <p:ext uri="{BB962C8B-B14F-4D97-AF65-F5344CB8AC3E}">
        <p14:creationId xmlns:p14="http://schemas.microsoft.com/office/powerpoint/2010/main" val="1597187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A6 - Challenge</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Solve A6 – stage1 challenge</a:t>
            </a:r>
          </a:p>
          <a:p>
            <a:pPr marL="0" indent="0">
              <a:buNone/>
            </a:pPr>
            <a:endParaRPr lang="en-US" sz="2666" dirty="0">
              <a:solidFill>
                <a:srgbClr val="FFFFFF"/>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666" dirty="0">
                <a:solidFill>
                  <a:srgbClr val="FFFFFF"/>
                </a:solidFill>
              </a:rPr>
              <a:t>Try to abuse the CORS and steal the email and username of the victim by sending an AJAX from a different host</a:t>
            </a:r>
          </a:p>
          <a:p>
            <a:pPr marL="0" indent="0">
              <a:buNone/>
            </a:pPr>
            <a:endParaRPr lang="en-US" sz="1600" dirty="0">
              <a:solidFill>
                <a:srgbClr val="FFFFFF"/>
              </a:solidFill>
              <a:latin typeface="Advent Pro"/>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13371554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i="0" dirty="0">
                <a:effectLst/>
                <a:latin typeface="roboto" panose="02000000000000000000" pitchFamily="2" charset="0"/>
              </a:rPr>
              <a:t>Cross-Site Request Forgery</a:t>
            </a:r>
            <a:endParaRPr lang="en-US" b="0" dirty="0"/>
          </a:p>
        </p:txBody>
      </p:sp>
      <p:sp>
        <p:nvSpPr>
          <p:cNvPr id="3" name="Content Placeholder 2"/>
          <p:cNvSpPr>
            <a:spLocks noGrp="1"/>
          </p:cNvSpPr>
          <p:nvPr>
            <p:ph type="body" sz="quarter" idx="13"/>
          </p:nvPr>
        </p:nvSpPr>
        <p:spPr>
          <a:prstGeom prst="rect">
            <a:avLst/>
          </a:prstGeom>
        </p:spPr>
        <p:txBody>
          <a:bodyPr/>
          <a:lstStyle/>
          <a:p>
            <a:pPr marL="0" indent="0">
              <a:buNone/>
            </a:pPr>
            <a:r>
              <a:rPr lang="en-US" b="0" i="0" dirty="0">
                <a:effectLst/>
                <a:latin typeface="roboto" panose="02000000000000000000" pitchFamily="2" charset="0"/>
              </a:rPr>
              <a:t>Cross-Site Request Forgery (CSRF) is an attack that forces an end user to execute unwanted actions on a web application in which they’re currently authenticated. </a:t>
            </a:r>
          </a:p>
          <a:p>
            <a:pPr marL="0" indent="0">
              <a:buNone/>
            </a:pPr>
            <a:r>
              <a:rPr lang="en-US" b="0" i="0" dirty="0">
                <a:effectLst/>
                <a:latin typeface="roboto" panose="02000000000000000000" pitchFamily="2" charset="0"/>
              </a:rPr>
              <a:t>If the victim is a normal user, a successful CSRF attack can force the user to perform state changing requests like transferring funds, changing their email address, and so forth. </a:t>
            </a:r>
          </a:p>
          <a:p>
            <a:pPr marL="0" indent="0">
              <a:buNone/>
            </a:pPr>
            <a:r>
              <a:rPr lang="en-US" b="0" i="0" dirty="0">
                <a:effectLst/>
                <a:latin typeface="roboto" panose="02000000000000000000" pitchFamily="2" charset="0"/>
              </a:rPr>
              <a:t>If the victim is an administrative account, CSRF can compromise the entire web application.</a:t>
            </a:r>
            <a:endParaRPr lang="en-US" dirty="0"/>
          </a:p>
        </p:txBody>
      </p:sp>
    </p:spTree>
    <p:extLst>
      <p:ext uri="{BB962C8B-B14F-4D97-AF65-F5344CB8AC3E}">
        <p14:creationId xmlns:p14="http://schemas.microsoft.com/office/powerpoint/2010/main" val="4869224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A6 - Challenge</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Solve A6 – challenges stage2 – stage4</a:t>
            </a:r>
          </a:p>
          <a:p>
            <a:pPr marL="0" indent="0">
              <a:buNone/>
            </a:pPr>
            <a:endParaRPr lang="en-US" sz="2666" dirty="0">
              <a:solidFill>
                <a:srgbClr val="FFFFFF"/>
              </a:solidFill>
            </a:endParaRPr>
          </a:p>
          <a:p>
            <a:pPr marL="0" indent="0">
              <a:buNone/>
            </a:pPr>
            <a:r>
              <a:rPr lang="en-US" sz="2666" dirty="0">
                <a:solidFill>
                  <a:srgbClr val="FFFFFF"/>
                </a:solidFill>
              </a:rPr>
              <a:t>Try to inject the message "hacked" to the forum via "Cross Site Request Forgery" vulnerability in all 3 challenges (2,3,4)</a:t>
            </a:r>
          </a:p>
          <a:p>
            <a:pPr marL="0" indent="0">
              <a:buNone/>
            </a:pPr>
            <a:endParaRPr lang="en-US" sz="1600" dirty="0">
              <a:solidFill>
                <a:srgbClr val="FFFFFF"/>
              </a:solidFill>
              <a:latin typeface="Advent Pro"/>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37404971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dirty="0"/>
              <a:t>A6 - Is the Application Vulnerable?</a:t>
            </a:r>
          </a:p>
        </p:txBody>
      </p:sp>
      <p:sp>
        <p:nvSpPr>
          <p:cNvPr id="3" name="Content Placeholder 2"/>
          <p:cNvSpPr>
            <a:spLocks noGrp="1"/>
          </p:cNvSpPr>
          <p:nvPr>
            <p:ph type="body" sz="quarter" idx="13"/>
          </p:nvPr>
        </p:nvSpPr>
        <p:spPr>
          <a:prstGeom prst="rect">
            <a:avLst/>
          </a:prstGeom>
        </p:spPr>
        <p:txBody>
          <a:bodyPr>
            <a:normAutofit fontScale="92500" lnSpcReduction="20000"/>
          </a:bodyPr>
          <a:lstStyle/>
          <a:p>
            <a:pPr marL="0" indent="0">
              <a:buNone/>
            </a:pPr>
            <a:r>
              <a:rPr lang="en-US" sz="2666" dirty="0"/>
              <a:t>The application might be vulnerable if the application is:</a:t>
            </a:r>
          </a:p>
          <a:p>
            <a:r>
              <a:rPr lang="en-US" sz="2666" dirty="0"/>
              <a:t>Unnecessary features are enabled or installed </a:t>
            </a:r>
            <a:endParaRPr lang="he-IL" sz="2666" dirty="0"/>
          </a:p>
          <a:p>
            <a:r>
              <a:rPr lang="en-US" sz="2666" dirty="0"/>
              <a:t>Default accounts and their passwords still enabled and unchanged.</a:t>
            </a:r>
          </a:p>
          <a:p>
            <a:r>
              <a:rPr lang="en-US" sz="2666" dirty="0"/>
              <a:t>Error handling reveals stack traces or other overly informative error messages to users.</a:t>
            </a:r>
          </a:p>
          <a:p>
            <a:r>
              <a:rPr lang="en-US" sz="2666" dirty="0"/>
              <a:t>For upgraded systems, latest security features are disabled or not configured securely.</a:t>
            </a:r>
          </a:p>
          <a:p>
            <a:r>
              <a:rPr lang="en-US" sz="2666" dirty="0"/>
              <a:t>The server does not send security headers or directives or they are not set to secure values.</a:t>
            </a:r>
          </a:p>
          <a:p>
            <a:r>
              <a:rPr lang="en-US" sz="2666" dirty="0"/>
              <a:t>The software is out of date or vulnerable (see </a:t>
            </a:r>
            <a:r>
              <a:rPr lang="en-US" sz="2666" b="1" dirty="0">
                <a:hlinkClick r:id="rId2" tooltip="Top 10-2017 A9-Using Components with Known Vulnerabilities"/>
              </a:rPr>
              <a:t>A9:2017-Using Components with Known Vulnerabilities</a:t>
            </a:r>
            <a:r>
              <a:rPr lang="en-US" sz="2666" dirty="0"/>
              <a:t>).</a:t>
            </a:r>
          </a:p>
        </p:txBody>
      </p:sp>
    </p:spTree>
    <p:extLst>
      <p:ext uri="{BB962C8B-B14F-4D97-AF65-F5344CB8AC3E}">
        <p14:creationId xmlns:p14="http://schemas.microsoft.com/office/powerpoint/2010/main" val="538522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dirty="0"/>
              <a:t>A6 - How to Prevent</a:t>
            </a:r>
            <a:r>
              <a:rPr lang="he-IL" b="0" dirty="0"/>
              <a:t>?</a:t>
            </a:r>
            <a:endParaRPr lang="en-US" b="0" dirty="0"/>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Secure installation processes should be implemented, including:</a:t>
            </a:r>
          </a:p>
          <a:p>
            <a:r>
              <a:rPr lang="en-US" sz="2666" dirty="0"/>
              <a:t>A repeatable hardening process that makes it fast and easy to deploy another environment that is properly locked down. </a:t>
            </a:r>
            <a:endParaRPr lang="he-IL" sz="2666" dirty="0"/>
          </a:p>
          <a:p>
            <a:r>
              <a:rPr lang="en-US" sz="2666" dirty="0"/>
              <a:t>Development, QA, and production environments should all be configured identically, with different credentials used in each environment. This process should be automated to minimize the effort required to setup a new secure environment.</a:t>
            </a:r>
          </a:p>
          <a:p>
            <a:r>
              <a:rPr lang="en-US" sz="2666" dirty="0"/>
              <a:t>A minimal platform without any unnecessary features, components, documentation, and samples. Remove or do not install unused features and frameworks.</a:t>
            </a:r>
          </a:p>
          <a:p>
            <a:pPr marL="0" indent="0">
              <a:buNone/>
            </a:pPr>
            <a:endParaRPr lang="en-US" sz="2399" dirty="0"/>
          </a:p>
        </p:txBody>
      </p:sp>
    </p:spTree>
    <p:extLst>
      <p:ext uri="{BB962C8B-B14F-4D97-AF65-F5344CB8AC3E}">
        <p14:creationId xmlns:p14="http://schemas.microsoft.com/office/powerpoint/2010/main" val="3952755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ko-KR" b="0" dirty="0">
                <a:solidFill>
                  <a:srgbClr val="FF8BC5"/>
                </a:solidFill>
              </a:rPr>
              <a:t>Case Study (</a:t>
            </a:r>
            <a:r>
              <a:rPr lang="en-US" altLang="ko-KR" b="1" dirty="0">
                <a:solidFill>
                  <a:srgbClr val="FF8BC5"/>
                </a:solidFill>
              </a:rPr>
              <a:t>Demo in Amazon Alexa</a:t>
            </a:r>
            <a:r>
              <a:rPr lang="en-US" altLang="ko-KR" b="0" dirty="0">
                <a:solidFill>
                  <a:srgbClr val="FF8BC5"/>
                </a:solidFill>
              </a:rPr>
              <a:t>)</a:t>
            </a:r>
            <a:endParaRPr lang="en-US" dirty="0">
              <a:solidFill>
                <a:srgbClr val="FF8BC5"/>
              </a:solidFill>
            </a:endParaRPr>
          </a:p>
        </p:txBody>
      </p:sp>
      <p:sp>
        <p:nvSpPr>
          <p:cNvPr id="4" name="TextBox 3"/>
          <p:cNvSpPr txBox="1"/>
          <p:nvPr/>
        </p:nvSpPr>
        <p:spPr>
          <a:xfrm>
            <a:off x="1761071" y="2912180"/>
            <a:ext cx="9048779" cy="830868"/>
          </a:xfrm>
          <a:prstGeom prst="rect">
            <a:avLst/>
          </a:prstGeom>
          <a:noFill/>
        </p:spPr>
        <p:txBody>
          <a:bodyPr wrap="square" rtlCol="0">
            <a:spAutoFit/>
          </a:bodyPr>
          <a:lstStyle/>
          <a:p>
            <a:r>
              <a:rPr lang="en-US" sz="4799" dirty="0">
                <a:solidFill>
                  <a:schemeClr val="bg1"/>
                </a:solidFill>
              </a:rPr>
              <a:t>AMAZON ALEXA RESEARCH</a:t>
            </a:r>
          </a:p>
        </p:txBody>
      </p:sp>
      <p:sp>
        <p:nvSpPr>
          <p:cNvPr id="3" name="TextBox 2">
            <a:extLst>
              <a:ext uri="{FF2B5EF4-FFF2-40B4-BE49-F238E27FC236}">
                <a16:creationId xmlns:a16="http://schemas.microsoft.com/office/drawing/2014/main" id="{D5436000-8D13-4F91-A9A3-3B8DDF982183}"/>
              </a:ext>
            </a:extLst>
          </p:cNvPr>
          <p:cNvSpPr txBox="1"/>
          <p:nvPr/>
        </p:nvSpPr>
        <p:spPr>
          <a:xfrm>
            <a:off x="596381" y="4724657"/>
            <a:ext cx="11078771" cy="1667764"/>
          </a:xfrm>
          <a:prstGeom prst="rect">
            <a:avLst/>
          </a:prstGeom>
          <a:noFill/>
        </p:spPr>
        <p:txBody>
          <a:bodyPr wrap="square" rtlCol="0">
            <a:spAutoFit/>
          </a:bodyPr>
          <a:lstStyle/>
          <a:p>
            <a:r>
              <a:rPr lang="en-US" sz="3199" dirty="0">
                <a:hlinkClick r:id="rId2"/>
              </a:rPr>
              <a:t>https://research.checkpoint.com/2020/amazons-alexa-hacked/</a:t>
            </a:r>
            <a:endParaRPr lang="en-US" sz="3199" dirty="0"/>
          </a:p>
          <a:p>
            <a:endParaRPr lang="en-US" sz="3199" dirty="0"/>
          </a:p>
        </p:txBody>
      </p:sp>
    </p:spTree>
    <p:extLst>
      <p:ext uri="{BB962C8B-B14F-4D97-AF65-F5344CB8AC3E}">
        <p14:creationId xmlns:p14="http://schemas.microsoft.com/office/powerpoint/2010/main" val="1556629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A5 - Broken Access Control</a:t>
            </a:r>
            <a:endParaRPr lang="ko-KR" altLang="en-US" b="0" dirty="0"/>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Access control, sometimes called authorization, is how a web application grants access to content and functions to some users and not others. These checks are performed after authentication, and govern what 'authorized' users are allowed to do.</a:t>
            </a:r>
          </a:p>
        </p:txBody>
      </p:sp>
    </p:spTree>
    <p:extLst>
      <p:ext uri="{BB962C8B-B14F-4D97-AF65-F5344CB8AC3E}">
        <p14:creationId xmlns:p14="http://schemas.microsoft.com/office/powerpoint/2010/main" val="2088634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hidden="1"/>
          <p:cNvSpPr>
            <a:spLocks noGrp="1"/>
          </p:cNvSpPr>
          <p:nvPr>
            <p:ph type="ftr" sz="quarter" idx="11"/>
          </p:nvPr>
        </p:nvSpPr>
        <p:spPr/>
        <p:txBody>
          <a:bodyPr/>
          <a:lstStyle/>
          <a:p>
            <a:pPr marL="0" marR="0" lvl="0" indent="0" algn="ctr"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r>
              <a:rPr kumimoji="0" lang="en-US" sz="900" b="0" i="0" u="none" strike="noStrike" kern="1200" cap="none" spc="0" normalizeH="0" baseline="0" noProof="0">
                <a:ln>
                  <a:noFill/>
                </a:ln>
                <a:solidFill>
                  <a:srgbClr val="FFFFFF"/>
                </a:solidFill>
                <a:effectLst/>
                <a:uLnTx/>
                <a:uFillTx/>
                <a:latin typeface="Calibri"/>
                <a:ea typeface="+mn-ea"/>
                <a:cs typeface="+mn-cs"/>
              </a:rPr>
              <a:t> [Internal Use] for Check Point employees​</a:t>
            </a:r>
          </a:p>
        </p:txBody>
      </p:sp>
      <p:sp>
        <p:nvSpPr>
          <p:cNvPr id="3" name="Date Placeholder 2" hidden="1"/>
          <p:cNvSpPr>
            <a:spLocks noGrp="1"/>
          </p:cNvSpPr>
          <p:nvPr>
            <p:ph type="dt" sz="half" idx="15"/>
          </p:nvPr>
        </p:nvSpPr>
        <p:spPr>
          <a:xfrm>
            <a:off x="609600" y="6356350"/>
            <a:ext cx="2843213" cy="365125"/>
          </a:xfrm>
        </p:spPr>
        <p:txBody>
          <a:bodyPr/>
          <a:lstStyle/>
          <a:p>
            <a:pPr marL="0" marR="0" lvl="0" indent="0" algn="l" defTabSz="914400" rtl="0" eaLnBrk="1" fontAlgn="base" latinLnBrk="0" hangingPunct="1">
              <a:lnSpc>
                <a:spcPct val="100000"/>
              </a:lnSpc>
              <a:spcBef>
                <a:spcPct val="20000"/>
              </a:spcBef>
              <a:spcAft>
                <a:spcPct val="0"/>
              </a:spcAft>
              <a:buClr>
                <a:srgbClr val="FF0000"/>
              </a:buClr>
              <a:buSzPct val="65000"/>
              <a:buFont typeface="Wingdings" pitchFamily="2" charset="2"/>
              <a:buNone/>
              <a:tabLst/>
              <a:defRPr/>
            </a:pPr>
            <a:endParaRPr kumimoji="0" lang="en-US" sz="1200" b="0" i="0" u="none" strike="noStrike" kern="1200" cap="none" spc="0" normalizeH="0" baseline="0" noProof="0">
              <a:ln>
                <a:noFill/>
              </a:ln>
              <a:solidFill>
                <a:srgbClr val="4D4D4F">
                  <a:tint val="75000"/>
                </a:srgbClr>
              </a:solidFill>
              <a:effectLst/>
              <a:uLnTx/>
              <a:uFillTx/>
              <a:latin typeface="Helvetica" pitchFamily="34" charset="0"/>
              <a:ea typeface="+mn-ea"/>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9128" y="5909095"/>
            <a:ext cx="2303832" cy="388352"/>
          </a:xfrm>
          <a:prstGeom prst="rect">
            <a:avLst/>
          </a:prstGeom>
        </p:spPr>
      </p:pic>
      <p:pic>
        <p:nvPicPr>
          <p:cNvPr id="6" name="Picture 5">
            <a:extLst>
              <a:ext uri="{FF2B5EF4-FFF2-40B4-BE49-F238E27FC236}">
                <a16:creationId xmlns:a16="http://schemas.microsoft.com/office/drawing/2014/main" id="{B03876C8-9E24-4739-8F80-163008636B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0748" y="1814975"/>
            <a:ext cx="2265959" cy="226595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10">
            <a:extLst>
              <a:ext uri="{FF2B5EF4-FFF2-40B4-BE49-F238E27FC236}">
                <a16:creationId xmlns:a16="http://schemas.microsoft.com/office/drawing/2014/main" id="{6E2D787B-C735-4947-93FD-D8AE1D7257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6299" y="1731076"/>
            <a:ext cx="2265960" cy="2265960"/>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AC456B-33C7-4BF7-8A0F-67C696684673}"/>
              </a:ext>
            </a:extLst>
          </p:cNvPr>
          <p:cNvSpPr txBox="1"/>
          <p:nvPr/>
        </p:nvSpPr>
        <p:spPr bwMode="auto">
          <a:xfrm>
            <a:off x="849630" y="4219190"/>
            <a:ext cx="3756171" cy="1200329"/>
          </a:xfrm>
          <a:prstGeom prst="rect">
            <a:avLst/>
          </a:prstGeom>
          <a:noFill/>
          <a:ln>
            <a:noFill/>
          </a:ln>
          <a:effectLst/>
        </p:spPr>
        <p:txBody>
          <a:bodyPr wrap="square">
            <a:spAutoFit/>
          </a:bodyPr>
          <a:lstStyle/>
          <a:p>
            <a:pPr algn="ctr">
              <a:spcBef>
                <a:spcPts val="0"/>
              </a:spcBef>
            </a:pPr>
            <a:r>
              <a:rPr lang="en-US" sz="1800" b="1" dirty="0" err="1">
                <a:solidFill>
                  <a:srgbClr val="FFFFFF"/>
                </a:solidFill>
                <a:latin typeface="Open Sans"/>
              </a:rPr>
              <a:t>Dikla</a:t>
            </a:r>
            <a:r>
              <a:rPr lang="en-US" sz="1800" b="1" dirty="0">
                <a:solidFill>
                  <a:srgbClr val="FFFFFF"/>
                </a:solidFill>
                <a:latin typeface="Open Sans"/>
              </a:rPr>
              <a:t> </a:t>
            </a:r>
            <a:r>
              <a:rPr lang="en-US" sz="1800" b="1" dirty="0" err="1">
                <a:solidFill>
                  <a:srgbClr val="FFFFFF"/>
                </a:solidFill>
                <a:latin typeface="Open Sans"/>
              </a:rPr>
              <a:t>Barda</a:t>
            </a:r>
            <a:endParaRPr lang="en-US" sz="1800" b="1" dirty="0">
              <a:solidFill>
                <a:srgbClr val="FFFFFF"/>
              </a:solidFill>
              <a:latin typeface="Open Sans"/>
            </a:endParaRPr>
          </a:p>
          <a:p>
            <a:pPr algn="ctr">
              <a:spcBef>
                <a:spcPts val="0"/>
              </a:spcBef>
            </a:pPr>
            <a:endParaRPr lang="en-US" sz="1800" b="1" dirty="0">
              <a:solidFill>
                <a:srgbClr val="FFFFFF"/>
              </a:solidFill>
              <a:latin typeface="Open Sans"/>
            </a:endParaRPr>
          </a:p>
          <a:p>
            <a:pPr algn="ctr">
              <a:spcBef>
                <a:spcPts val="0"/>
              </a:spcBef>
            </a:pPr>
            <a:r>
              <a:rPr lang="en-US" sz="1800" b="1" dirty="0">
                <a:solidFill>
                  <a:srgbClr val="FFFFFF"/>
                </a:solidFill>
                <a:latin typeface="Open Sans"/>
              </a:rPr>
              <a:t>Security Researcher</a:t>
            </a:r>
          </a:p>
          <a:p>
            <a:pPr algn="ctr">
              <a:spcBef>
                <a:spcPts val="0"/>
              </a:spcBef>
            </a:pPr>
            <a:r>
              <a:rPr lang="en-US" sz="1800" b="1" dirty="0">
                <a:solidFill>
                  <a:srgbClr val="FFFFFF"/>
                </a:solidFill>
                <a:latin typeface="Open Sans"/>
              </a:rPr>
              <a:t> Check Point</a:t>
            </a:r>
            <a:endParaRPr lang="en-IL" sz="1800" b="1" dirty="0" err="1">
              <a:solidFill>
                <a:srgbClr val="FFFFFF"/>
              </a:solidFill>
              <a:latin typeface="Open Sans"/>
            </a:endParaRPr>
          </a:p>
        </p:txBody>
      </p:sp>
      <p:sp>
        <p:nvSpPr>
          <p:cNvPr id="11" name="TextBox 10">
            <a:extLst>
              <a:ext uri="{FF2B5EF4-FFF2-40B4-BE49-F238E27FC236}">
                <a16:creationId xmlns:a16="http://schemas.microsoft.com/office/drawing/2014/main" id="{2518FE68-B4A8-4DCC-9F71-9E5A71C850A6}"/>
              </a:ext>
            </a:extLst>
          </p:cNvPr>
          <p:cNvSpPr txBox="1"/>
          <p:nvPr/>
        </p:nvSpPr>
        <p:spPr bwMode="auto">
          <a:xfrm>
            <a:off x="7163953" y="4219190"/>
            <a:ext cx="4292779" cy="1200329"/>
          </a:xfrm>
          <a:prstGeom prst="rect">
            <a:avLst/>
          </a:prstGeom>
          <a:noFill/>
          <a:ln>
            <a:noFill/>
          </a:ln>
          <a:effectLst/>
        </p:spPr>
        <p:txBody>
          <a:bodyPr wrap="square">
            <a:spAutoFit/>
          </a:bodyPr>
          <a:lstStyle/>
          <a:p>
            <a:pPr algn="ctr">
              <a:spcBef>
                <a:spcPts val="0"/>
              </a:spcBef>
            </a:pPr>
            <a:r>
              <a:rPr lang="en-US" sz="1800" b="1" dirty="0" err="1">
                <a:solidFill>
                  <a:srgbClr val="FFFFFF"/>
                </a:solidFill>
                <a:latin typeface="Open Sans"/>
              </a:rPr>
              <a:t>Yaara</a:t>
            </a:r>
            <a:r>
              <a:rPr lang="en-US" sz="1800" b="1" dirty="0">
                <a:solidFill>
                  <a:srgbClr val="FFFFFF"/>
                </a:solidFill>
                <a:latin typeface="Open Sans"/>
              </a:rPr>
              <a:t> </a:t>
            </a:r>
            <a:r>
              <a:rPr lang="en-US" sz="1800" b="1" dirty="0" err="1">
                <a:solidFill>
                  <a:srgbClr val="FFFFFF"/>
                </a:solidFill>
                <a:latin typeface="Open Sans"/>
              </a:rPr>
              <a:t>Shriki</a:t>
            </a:r>
            <a:endParaRPr lang="en-US" sz="1800" b="1" dirty="0">
              <a:solidFill>
                <a:srgbClr val="FFFFFF"/>
              </a:solidFill>
              <a:latin typeface="Open Sans"/>
            </a:endParaRPr>
          </a:p>
          <a:p>
            <a:pPr algn="ctr">
              <a:spcBef>
                <a:spcPts val="0"/>
              </a:spcBef>
            </a:pPr>
            <a:endParaRPr lang="en-US" sz="1800" b="1" dirty="0">
              <a:solidFill>
                <a:srgbClr val="FFFFFF"/>
              </a:solidFill>
              <a:latin typeface="Open Sans"/>
            </a:endParaRPr>
          </a:p>
          <a:p>
            <a:pPr algn="ctr">
              <a:spcBef>
                <a:spcPts val="0"/>
              </a:spcBef>
            </a:pPr>
            <a:r>
              <a:rPr lang="en-US" sz="1800" b="1" dirty="0">
                <a:solidFill>
                  <a:srgbClr val="FFFFFF"/>
                </a:solidFill>
                <a:latin typeface="Open Sans"/>
              </a:rPr>
              <a:t>Security Researcher</a:t>
            </a:r>
          </a:p>
          <a:p>
            <a:pPr algn="ctr">
              <a:spcBef>
                <a:spcPts val="0"/>
              </a:spcBef>
            </a:pPr>
            <a:r>
              <a:rPr lang="en-US" sz="1800" b="1" dirty="0">
                <a:solidFill>
                  <a:srgbClr val="FFFFFF"/>
                </a:solidFill>
                <a:latin typeface="Open Sans"/>
              </a:rPr>
              <a:t> Check Point</a:t>
            </a:r>
            <a:endParaRPr lang="en-IL" sz="1800" dirty="0">
              <a:solidFill>
                <a:srgbClr val="FFFFFF"/>
              </a:solidFill>
            </a:endParaRPr>
          </a:p>
        </p:txBody>
      </p:sp>
      <p:pic>
        <p:nvPicPr>
          <p:cNvPr id="14" name="Picture 13" descr="A picture containing person, wall, person, posing&#10;&#10;Description automatically generated">
            <a:extLst>
              <a:ext uri="{FF2B5EF4-FFF2-40B4-BE49-F238E27FC236}">
                <a16:creationId xmlns:a16="http://schemas.microsoft.com/office/drawing/2014/main" id="{229BB86B-2042-4CAA-8CCC-CA6B27EB824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2233" r="18077" b="6316"/>
          <a:stretch/>
        </p:blipFill>
        <p:spPr>
          <a:xfrm>
            <a:off x="4867807" y="1814975"/>
            <a:ext cx="2310581" cy="2318620"/>
          </a:xfrm>
          <a:prstGeom prst="ellipse">
            <a:avLst/>
          </a:prstGeom>
        </p:spPr>
      </p:pic>
      <p:sp>
        <p:nvSpPr>
          <p:cNvPr id="15" name="TextBox 14">
            <a:extLst>
              <a:ext uri="{FF2B5EF4-FFF2-40B4-BE49-F238E27FC236}">
                <a16:creationId xmlns:a16="http://schemas.microsoft.com/office/drawing/2014/main" id="{DCEDCCDA-97B3-4D73-A7FC-0962D36537FF}"/>
              </a:ext>
            </a:extLst>
          </p:cNvPr>
          <p:cNvSpPr txBox="1"/>
          <p:nvPr/>
        </p:nvSpPr>
        <p:spPr bwMode="auto">
          <a:xfrm>
            <a:off x="3876707" y="4222083"/>
            <a:ext cx="4292779" cy="1200329"/>
          </a:xfrm>
          <a:prstGeom prst="rect">
            <a:avLst/>
          </a:prstGeom>
          <a:noFill/>
          <a:ln>
            <a:noFill/>
          </a:ln>
          <a:effectLst/>
        </p:spPr>
        <p:txBody>
          <a:bodyPr wrap="square">
            <a:spAutoFit/>
          </a:bodyPr>
          <a:lstStyle/>
          <a:p>
            <a:pPr algn="ctr">
              <a:spcBef>
                <a:spcPts val="0"/>
              </a:spcBef>
            </a:pPr>
            <a:r>
              <a:rPr lang="en-US" sz="1800" b="1" dirty="0">
                <a:solidFill>
                  <a:srgbClr val="FFFFFF"/>
                </a:solidFill>
                <a:latin typeface="Open Sans"/>
              </a:rPr>
              <a:t>Roman </a:t>
            </a:r>
            <a:r>
              <a:rPr lang="en-US" sz="1800" b="1" dirty="0" err="1">
                <a:solidFill>
                  <a:srgbClr val="FFFFFF"/>
                </a:solidFill>
                <a:latin typeface="Open Sans"/>
              </a:rPr>
              <a:t>Zaikin</a:t>
            </a:r>
            <a:endParaRPr lang="en-US" sz="1800" b="1" dirty="0">
              <a:solidFill>
                <a:srgbClr val="FFFFFF"/>
              </a:solidFill>
              <a:latin typeface="Open Sans"/>
            </a:endParaRPr>
          </a:p>
          <a:p>
            <a:pPr algn="ctr">
              <a:spcBef>
                <a:spcPts val="0"/>
              </a:spcBef>
            </a:pPr>
            <a:endParaRPr lang="en-US" sz="1800" b="1" dirty="0">
              <a:solidFill>
                <a:srgbClr val="FFFFFF"/>
              </a:solidFill>
              <a:latin typeface="Open Sans"/>
            </a:endParaRPr>
          </a:p>
          <a:p>
            <a:pPr algn="ctr">
              <a:spcBef>
                <a:spcPts val="0"/>
              </a:spcBef>
            </a:pPr>
            <a:r>
              <a:rPr lang="en-US" sz="1800" b="1" dirty="0">
                <a:solidFill>
                  <a:srgbClr val="FFFFFF"/>
                </a:solidFill>
                <a:latin typeface="Open Sans"/>
              </a:rPr>
              <a:t>Security Researcher</a:t>
            </a:r>
          </a:p>
          <a:p>
            <a:pPr algn="ctr">
              <a:spcBef>
                <a:spcPts val="0"/>
              </a:spcBef>
            </a:pPr>
            <a:r>
              <a:rPr lang="en-US" sz="1800" b="1" dirty="0">
                <a:solidFill>
                  <a:srgbClr val="FFFFFF"/>
                </a:solidFill>
                <a:latin typeface="Open Sans"/>
              </a:rPr>
              <a:t> Check Point</a:t>
            </a:r>
            <a:endParaRPr lang="en-IL" sz="1800" dirty="0">
              <a:solidFill>
                <a:srgbClr val="FFFFFF"/>
              </a:solidFill>
            </a:endParaRPr>
          </a:p>
        </p:txBody>
      </p:sp>
    </p:spTree>
    <p:extLst>
      <p:ext uri="{BB962C8B-B14F-4D97-AF65-F5344CB8AC3E}">
        <p14:creationId xmlns:p14="http://schemas.microsoft.com/office/powerpoint/2010/main" val="730645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dirty="0"/>
              <a:t>Parameter tampering</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Parameter tampering is a form of Web-based attack in which certain parameters in the (URL) or Web page form field data entered by a user are changed without that user's authorization.</a:t>
            </a:r>
          </a:p>
          <a:p>
            <a:pPr marL="0" indent="0">
              <a:buNone/>
            </a:pPr>
            <a:endParaRPr lang="en-US" sz="2399" dirty="0"/>
          </a:p>
          <a:p>
            <a:r>
              <a:rPr lang="en-US" sz="2399" dirty="0"/>
              <a:t>Post id</a:t>
            </a:r>
          </a:p>
          <a:p>
            <a:r>
              <a:rPr lang="en-US" sz="2399" dirty="0" err="1"/>
              <a:t>isAdmin</a:t>
            </a:r>
            <a:endParaRPr lang="en-US" sz="2399" dirty="0"/>
          </a:p>
          <a:p>
            <a:r>
              <a:rPr lang="en-US" sz="2399" dirty="0"/>
              <a:t>Application isolation</a:t>
            </a:r>
          </a:p>
        </p:txBody>
      </p:sp>
    </p:spTree>
    <p:extLst>
      <p:ext uri="{BB962C8B-B14F-4D97-AF65-F5344CB8AC3E}">
        <p14:creationId xmlns:p14="http://schemas.microsoft.com/office/powerpoint/2010/main" val="1029879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b="0" dirty="0"/>
              <a:t>LFI/RFI/SSRF</a:t>
            </a:r>
          </a:p>
        </p:txBody>
      </p:sp>
      <p:sp>
        <p:nvSpPr>
          <p:cNvPr id="3" name="Content Placeholder 2"/>
          <p:cNvSpPr>
            <a:spLocks noGrp="1"/>
          </p:cNvSpPr>
          <p:nvPr>
            <p:ph type="body" sz="quarter" idx="13"/>
          </p:nvPr>
        </p:nvSpPr>
        <p:spPr>
          <a:prstGeom prst="rect">
            <a:avLst/>
          </a:prstGeom>
        </p:spPr>
        <p:txBody>
          <a:bodyPr/>
          <a:lstStyle/>
          <a:p>
            <a:pPr marL="0" indent="0">
              <a:buNone/>
            </a:pPr>
            <a:r>
              <a:rPr lang="en-US" b="1" dirty="0"/>
              <a:t>Local File Inclusion</a:t>
            </a:r>
            <a:r>
              <a:rPr lang="en-US" dirty="0"/>
              <a:t> is the process of including files, that are already locally present on the server, through the exploiting of vulnerable inclusion procedures implemented in the application. </a:t>
            </a:r>
          </a:p>
          <a:p>
            <a:pPr marL="0" indent="0">
              <a:buNone/>
            </a:pPr>
            <a:endParaRPr lang="en-US" sz="2399" dirty="0"/>
          </a:p>
          <a:p>
            <a:pPr marL="0" indent="0">
              <a:buNone/>
            </a:pPr>
            <a:r>
              <a:rPr lang="en-US" b="1" dirty="0"/>
              <a:t>Remote File Inclusion</a:t>
            </a:r>
            <a:r>
              <a:rPr lang="en-US" dirty="0"/>
              <a:t> are vulnerabilities that often attack PHP websites, allowing attackers to include remotely hosted files.</a:t>
            </a:r>
          </a:p>
          <a:p>
            <a:pPr marL="0" indent="0">
              <a:buNone/>
            </a:pPr>
            <a:endParaRPr lang="en-US" dirty="0"/>
          </a:p>
          <a:p>
            <a:pPr marL="0" indent="0">
              <a:buNone/>
            </a:pPr>
            <a:r>
              <a:rPr lang="en-US" b="1" dirty="0"/>
              <a:t>Server-Side Request Forgery</a:t>
            </a:r>
            <a:r>
              <a:rPr lang="en-US" dirty="0"/>
              <a:t> the attacker can abuse functionality on the server to read or update internal resources on the server.</a:t>
            </a:r>
          </a:p>
          <a:p>
            <a:pPr marL="0" indent="0">
              <a:buNone/>
            </a:pPr>
            <a:endParaRPr lang="en-US" dirty="0"/>
          </a:p>
        </p:txBody>
      </p:sp>
    </p:spTree>
    <p:extLst>
      <p:ext uri="{BB962C8B-B14F-4D97-AF65-F5344CB8AC3E}">
        <p14:creationId xmlns:p14="http://schemas.microsoft.com/office/powerpoint/2010/main" val="3142695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a:t>
            </a:r>
            <a:r>
              <a:rPr lang="he-IL" b="0" dirty="0"/>
              <a:t>5</a:t>
            </a:r>
            <a:r>
              <a:rPr lang="en-US" b="0" dirty="0"/>
              <a:t> - Challenge</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Solve A</a:t>
            </a:r>
            <a:r>
              <a:rPr lang="he-IL" sz="2666" dirty="0">
                <a:solidFill>
                  <a:srgbClr val="FFFFFF"/>
                </a:solidFill>
              </a:rPr>
              <a:t>5</a:t>
            </a:r>
            <a:r>
              <a:rPr lang="en-US" sz="2666" dirty="0">
                <a:solidFill>
                  <a:srgbClr val="FFFFFF"/>
                </a:solidFill>
              </a:rPr>
              <a:t> – challenges stage</a:t>
            </a:r>
            <a:r>
              <a:rPr lang="he-IL" sz="2666" dirty="0">
                <a:solidFill>
                  <a:srgbClr val="FFFFFF"/>
                </a:solidFill>
              </a:rPr>
              <a:t>1</a:t>
            </a:r>
            <a:r>
              <a:rPr lang="en-US" sz="2666" dirty="0">
                <a:solidFill>
                  <a:srgbClr val="FFFFFF"/>
                </a:solidFill>
              </a:rPr>
              <a:t> – stage</a:t>
            </a:r>
            <a:r>
              <a:rPr lang="he-IL" sz="2666" dirty="0">
                <a:solidFill>
                  <a:srgbClr val="FFFFFF"/>
                </a:solidFill>
              </a:rPr>
              <a:t>2</a:t>
            </a:r>
            <a:endParaRPr lang="en-US" sz="2666" dirty="0">
              <a:solidFill>
                <a:srgbClr val="FFFFFF"/>
              </a:solidFill>
            </a:endParaRPr>
          </a:p>
          <a:p>
            <a:pPr marL="0" indent="0">
              <a:buNone/>
            </a:pPr>
            <a:endParaRPr lang="en-US" sz="2666" dirty="0">
              <a:solidFill>
                <a:srgbClr val="FFFFFF"/>
              </a:solidFill>
            </a:endParaRPr>
          </a:p>
          <a:p>
            <a:pPr marL="0" indent="0">
              <a:buNone/>
            </a:pPr>
            <a:r>
              <a:rPr lang="he-IL" sz="2666" dirty="0">
                <a:solidFill>
                  <a:srgbClr val="FFFFFF"/>
                </a:solidFill>
              </a:rPr>
              <a:t>1</a:t>
            </a:r>
            <a:r>
              <a:rPr lang="en-US" sz="2666" dirty="0">
                <a:solidFill>
                  <a:srgbClr val="FFFFFF"/>
                </a:solidFill>
              </a:rPr>
              <a:t>. On </a:t>
            </a:r>
            <a:r>
              <a:rPr lang="en-US" sz="2666" dirty="0"/>
              <a:t>stage1 Try to read /</a:t>
            </a:r>
            <a:r>
              <a:rPr lang="en-US" sz="2666" dirty="0" err="1"/>
              <a:t>etc</a:t>
            </a:r>
            <a:r>
              <a:rPr lang="en-US" sz="2666" dirty="0"/>
              <a:t>/passwd via "Local File Inclusion" vulnerability. </a:t>
            </a:r>
          </a:p>
          <a:p>
            <a:pPr marL="0" indent="0">
              <a:buNone/>
            </a:pPr>
            <a:r>
              <a:rPr lang="en-US" sz="2666" dirty="0">
                <a:solidFill>
                  <a:srgbClr val="FFFFFF"/>
                </a:solidFill>
              </a:rPr>
              <a:t>2. On stage2 try to find another application on the server and access it’s secret </a:t>
            </a:r>
            <a:r>
              <a:rPr lang="en-US" sz="2666" dirty="0" err="1">
                <a:solidFill>
                  <a:srgbClr val="FFFFFF"/>
                </a:solidFill>
              </a:rPr>
              <a:t>api</a:t>
            </a:r>
            <a:r>
              <a:rPr lang="en-US" sz="2666" dirty="0">
                <a:solidFill>
                  <a:srgbClr val="FFFFFF"/>
                </a:solidFill>
              </a:rPr>
              <a:t> at /secret</a:t>
            </a:r>
          </a:p>
          <a:p>
            <a:pPr marL="0" indent="0">
              <a:buNone/>
            </a:pPr>
            <a:endParaRPr lang="en-US" sz="1600" dirty="0">
              <a:solidFill>
                <a:srgbClr val="FFFFFF"/>
              </a:solidFill>
              <a:latin typeface="Advent Pro"/>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18092874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A5 - Is the Application Vulnerable?</a:t>
            </a:r>
            <a:endParaRPr lang="ko-KR" altLang="en-US" dirty="0"/>
          </a:p>
        </p:txBody>
      </p:sp>
      <p:sp>
        <p:nvSpPr>
          <p:cNvPr id="3" name="Content Placeholder 2"/>
          <p:cNvSpPr>
            <a:spLocks noGrp="1"/>
          </p:cNvSpPr>
          <p:nvPr>
            <p:ph type="body" sz="quarter" idx="13"/>
          </p:nvPr>
        </p:nvSpPr>
        <p:spPr>
          <a:prstGeom prst="rect">
            <a:avLst/>
          </a:prstGeom>
        </p:spPr>
        <p:txBody>
          <a:bodyPr/>
          <a:lstStyle/>
          <a:p>
            <a:r>
              <a:rPr lang="en-US" sz="2666" dirty="0"/>
              <a:t>Bypassing access control checks by modifying the URL, internal application state, or the HTML page, or simply using a custom API</a:t>
            </a:r>
          </a:p>
          <a:p>
            <a:r>
              <a:rPr lang="en-US" sz="2666" dirty="0"/>
              <a:t>Allowing the primary key to be changed to another's users record, permitting viewing or editing someone else's account.</a:t>
            </a:r>
          </a:p>
          <a:p>
            <a:r>
              <a:rPr lang="en-US" sz="2666" dirty="0"/>
              <a:t>Elevation of privilege. Acting as a user without being logged in, or acting as an admin when logged in as a user.</a:t>
            </a:r>
          </a:p>
          <a:p>
            <a:r>
              <a:rPr lang="en-US" sz="2666" dirty="0"/>
              <a:t>Metadata manipulation, such as replaying or tampering with a JSON Web Token (JWT) access control token or a cookie or hidden field manipulated to elevate privileges, or abusing JWT invalidation.</a:t>
            </a:r>
          </a:p>
          <a:p>
            <a:r>
              <a:rPr lang="en-US" sz="2666" dirty="0"/>
              <a:t>CORS misconfiguration allows unauthorized API access.</a:t>
            </a:r>
          </a:p>
        </p:txBody>
      </p:sp>
    </p:spTree>
    <p:extLst>
      <p:ext uri="{BB962C8B-B14F-4D97-AF65-F5344CB8AC3E}">
        <p14:creationId xmlns:p14="http://schemas.microsoft.com/office/powerpoint/2010/main" val="3014501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A5 - How to Prevent?</a:t>
            </a:r>
            <a:endParaRPr lang="ko-KR" altLang="en-US" b="0" dirty="0"/>
          </a:p>
        </p:txBody>
      </p:sp>
      <p:sp>
        <p:nvSpPr>
          <p:cNvPr id="3" name="Content Placeholder 2"/>
          <p:cNvSpPr>
            <a:spLocks noGrp="1"/>
          </p:cNvSpPr>
          <p:nvPr>
            <p:ph type="body" sz="quarter" idx="13"/>
          </p:nvPr>
        </p:nvSpPr>
        <p:spPr>
          <a:prstGeom prst="rect">
            <a:avLst/>
          </a:prstGeom>
        </p:spPr>
        <p:txBody>
          <a:bodyPr/>
          <a:lstStyle/>
          <a:p>
            <a:r>
              <a:rPr lang="en-US" sz="2666" dirty="0"/>
              <a:t>Implement access control mechanisms once and re-use them throughout the application, including minimizing CORS usage.</a:t>
            </a:r>
          </a:p>
          <a:p>
            <a:r>
              <a:rPr lang="en-US" sz="2666" dirty="0"/>
              <a:t>Model access controls should enforce record ownership, rather than accepting that the user can create, read, update, or delete any record.</a:t>
            </a:r>
          </a:p>
          <a:p>
            <a:r>
              <a:rPr lang="en-US" sz="2666" dirty="0"/>
              <a:t>Unique application business limit requirements should be enforced by domain models.</a:t>
            </a:r>
          </a:p>
          <a:p>
            <a:r>
              <a:rPr lang="en-US" sz="2666" dirty="0"/>
              <a:t>Disable web server directory listing and ensure file metadata (e.g. .</a:t>
            </a:r>
            <a:r>
              <a:rPr lang="en-US" sz="2666" dirty="0" err="1"/>
              <a:t>git</a:t>
            </a:r>
            <a:r>
              <a:rPr lang="en-US" sz="2666" dirty="0"/>
              <a:t>) and backup files are not present within web roots.</a:t>
            </a:r>
          </a:p>
          <a:p>
            <a:r>
              <a:rPr lang="en-US" sz="2666" dirty="0"/>
              <a:t>Log access control failures, alert admins when.</a:t>
            </a:r>
          </a:p>
          <a:p>
            <a:r>
              <a:rPr lang="en-US" sz="2666" dirty="0"/>
              <a:t>JWT tokens should be invalidated on the server after logout.</a:t>
            </a:r>
          </a:p>
        </p:txBody>
      </p:sp>
    </p:spTree>
    <p:extLst>
      <p:ext uri="{BB962C8B-B14F-4D97-AF65-F5344CB8AC3E}">
        <p14:creationId xmlns:p14="http://schemas.microsoft.com/office/powerpoint/2010/main" val="3276799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A4 - XML External Entities (XXE)</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Attackers can exploit vulnerable XML processors if they can upload XML or include hostile content in an XML document, exploiting vulnerable code, dependencies or integrations.</a:t>
            </a:r>
            <a:endParaRPr lang="en-US" sz="2666" dirty="0"/>
          </a:p>
        </p:txBody>
      </p:sp>
    </p:spTree>
    <p:extLst>
      <p:ext uri="{BB962C8B-B14F-4D97-AF65-F5344CB8AC3E}">
        <p14:creationId xmlns:p14="http://schemas.microsoft.com/office/powerpoint/2010/main" val="3451230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0" dirty="0">
                <a:solidFill>
                  <a:srgbClr val="FF8BC5"/>
                </a:solidFill>
              </a:rPr>
              <a:t>Case Study (</a:t>
            </a:r>
            <a:r>
              <a:rPr lang="en-US" altLang="ko-KR" b="1" dirty="0">
                <a:solidFill>
                  <a:srgbClr val="FF8BC5"/>
                </a:solidFill>
              </a:rPr>
              <a:t>XXE Demo in Android Studio</a:t>
            </a:r>
            <a:r>
              <a:rPr lang="en-US" altLang="ko-KR" b="0" dirty="0">
                <a:solidFill>
                  <a:srgbClr val="FF8BC5"/>
                </a:solidFill>
              </a:rPr>
              <a:t>)</a:t>
            </a:r>
            <a:endParaRPr lang="ko-KR" altLang="en-US" b="0" dirty="0">
              <a:solidFill>
                <a:srgbClr val="FF8BC5"/>
              </a:solidFill>
            </a:endParaRPr>
          </a:p>
        </p:txBody>
      </p:sp>
      <p:sp>
        <p:nvSpPr>
          <p:cNvPr id="3" name="Content Placeholder 2"/>
          <p:cNvSpPr>
            <a:spLocks noGrp="1"/>
          </p:cNvSpPr>
          <p:nvPr>
            <p:ph type="body" sz="quarter" idx="13"/>
          </p:nvPr>
        </p:nvSpPr>
        <p:spPr>
          <a:xfrm>
            <a:off x="879553" y="1173316"/>
            <a:ext cx="10512425" cy="4114800"/>
          </a:xfrm>
          <a:prstGeom prst="rect">
            <a:avLst/>
          </a:prstGeom>
        </p:spPr>
        <p:txBody>
          <a:bodyPr/>
          <a:lstStyle/>
          <a:p>
            <a:pPr marL="0" indent="0" algn="ctr">
              <a:buNone/>
            </a:pPr>
            <a:endParaRPr lang="en-US" sz="5865" dirty="0"/>
          </a:p>
          <a:p>
            <a:pPr marL="0" indent="0" algn="ctr">
              <a:buNone/>
            </a:pPr>
            <a:endParaRPr lang="en-US" sz="5865" dirty="0"/>
          </a:p>
          <a:p>
            <a:pPr marL="0" indent="0" algn="ctr">
              <a:buNone/>
            </a:pPr>
            <a:r>
              <a:rPr lang="en-US" sz="5865" dirty="0" err="1"/>
              <a:t>XXE</a:t>
            </a:r>
            <a:r>
              <a:rPr lang="en-US" sz="5865" dirty="0"/>
              <a:t> Android Studio - </a:t>
            </a:r>
            <a:r>
              <a:rPr lang="en-US" sz="5865" dirty="0" err="1"/>
              <a:t>ParseDroid</a:t>
            </a:r>
            <a:endParaRPr lang="en-US" sz="5865" dirty="0"/>
          </a:p>
        </p:txBody>
      </p:sp>
      <p:sp>
        <p:nvSpPr>
          <p:cNvPr id="6" name="TextBox 5">
            <a:extLst>
              <a:ext uri="{FF2B5EF4-FFF2-40B4-BE49-F238E27FC236}">
                <a16:creationId xmlns:a16="http://schemas.microsoft.com/office/drawing/2014/main" id="{1838C5D7-15D3-4A46-B68A-BF7CD9A4CF0D}"/>
              </a:ext>
            </a:extLst>
          </p:cNvPr>
          <p:cNvSpPr txBox="1"/>
          <p:nvPr/>
        </p:nvSpPr>
        <p:spPr>
          <a:xfrm>
            <a:off x="596381" y="5137612"/>
            <a:ext cx="11078771" cy="1076961"/>
          </a:xfrm>
          <a:prstGeom prst="rect">
            <a:avLst/>
          </a:prstGeom>
          <a:noFill/>
        </p:spPr>
        <p:txBody>
          <a:bodyPr wrap="square" rtlCol="0">
            <a:spAutoFit/>
          </a:bodyPr>
          <a:lstStyle/>
          <a:p>
            <a:r>
              <a:rPr lang="en-US" sz="3199" dirty="0">
                <a:hlinkClick r:id="rId2"/>
              </a:rPr>
              <a:t>https://research.checkpoint.com/2017/parsedroid-targeting-android-development-research-community/</a:t>
            </a:r>
            <a:endParaRPr lang="en-US" sz="3199" dirty="0"/>
          </a:p>
        </p:txBody>
      </p:sp>
    </p:spTree>
    <p:extLst>
      <p:ext uri="{BB962C8B-B14F-4D97-AF65-F5344CB8AC3E}">
        <p14:creationId xmlns:p14="http://schemas.microsoft.com/office/powerpoint/2010/main" val="2599919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a:t>
            </a:r>
            <a:r>
              <a:rPr lang="he-IL" b="0" dirty="0"/>
              <a:t>4</a:t>
            </a:r>
            <a:r>
              <a:rPr lang="en-US" b="0" dirty="0"/>
              <a:t> - Challenge</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Solve A</a:t>
            </a:r>
            <a:r>
              <a:rPr lang="he-IL" sz="2666" dirty="0">
                <a:solidFill>
                  <a:srgbClr val="FFFFFF"/>
                </a:solidFill>
              </a:rPr>
              <a:t>4</a:t>
            </a:r>
            <a:r>
              <a:rPr lang="en-US" sz="2666" dirty="0">
                <a:solidFill>
                  <a:srgbClr val="FFFFFF"/>
                </a:solidFill>
              </a:rPr>
              <a:t> – challenge stage</a:t>
            </a:r>
            <a:r>
              <a:rPr lang="he-IL" sz="2666" dirty="0">
                <a:solidFill>
                  <a:srgbClr val="FFFFFF"/>
                </a:solidFill>
              </a:rPr>
              <a:t>1</a:t>
            </a:r>
          </a:p>
          <a:p>
            <a:pPr marL="0" indent="0">
              <a:buNone/>
            </a:pPr>
            <a:endParaRPr lang="en-US" sz="2666" dirty="0">
              <a:solidFill>
                <a:srgbClr val="FFFFFF"/>
              </a:solidFill>
            </a:endParaRPr>
          </a:p>
          <a:p>
            <a:pPr marL="0" indent="0">
              <a:buNone/>
            </a:pPr>
            <a:r>
              <a:rPr lang="en-US" sz="2666" dirty="0">
                <a:solidFill>
                  <a:srgbClr val="FFFFFF"/>
                </a:solidFill>
              </a:rPr>
              <a:t>Try to read /</a:t>
            </a:r>
            <a:r>
              <a:rPr lang="en-US" sz="2666" dirty="0" err="1">
                <a:solidFill>
                  <a:srgbClr val="FFFFFF"/>
                </a:solidFill>
              </a:rPr>
              <a:t>etc</a:t>
            </a:r>
            <a:r>
              <a:rPr lang="en-US" sz="2666" dirty="0">
                <a:solidFill>
                  <a:srgbClr val="FFFFFF"/>
                </a:solidFill>
              </a:rPr>
              <a:t>/passwd via "XML External Entities" vulnerability.</a:t>
            </a:r>
          </a:p>
          <a:p>
            <a:pPr marL="0" indent="0">
              <a:buNone/>
            </a:pPr>
            <a:endParaRPr lang="en-US" sz="2666" dirty="0">
              <a:solidFill>
                <a:srgbClr val="FFFFFF"/>
              </a:solidFill>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3187319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A4 - Is the Application Vulnerable?</a:t>
            </a:r>
          </a:p>
        </p:txBody>
      </p:sp>
      <p:sp>
        <p:nvSpPr>
          <p:cNvPr id="3" name="Content Placeholder 2"/>
          <p:cNvSpPr>
            <a:spLocks noGrp="1"/>
          </p:cNvSpPr>
          <p:nvPr>
            <p:ph type="body" sz="quarter" idx="13"/>
          </p:nvPr>
        </p:nvSpPr>
        <p:spPr>
          <a:prstGeom prst="rect">
            <a:avLst/>
          </a:prstGeom>
        </p:spPr>
        <p:txBody>
          <a:bodyPr>
            <a:normAutofit fontScale="92500" lnSpcReduction="10000"/>
          </a:bodyPr>
          <a:lstStyle/>
          <a:p>
            <a:pPr marL="0" indent="0">
              <a:buNone/>
            </a:pPr>
            <a:r>
              <a:rPr lang="en-US" sz="2666" dirty="0"/>
              <a:t>The application accepts XML directly or XML uploads, especially from untrusted sources, or inserts untrusted data into XML documents, which is then parsed by an XML processor.</a:t>
            </a:r>
          </a:p>
          <a:p>
            <a:pPr marL="0" indent="0">
              <a:buNone/>
            </a:pPr>
            <a:endParaRPr lang="en-US" sz="2666" dirty="0"/>
          </a:p>
          <a:p>
            <a:r>
              <a:rPr lang="en-US" sz="2666" dirty="0"/>
              <a:t>Any of the XML processors in the application or SOAP based web services has </a:t>
            </a:r>
            <a:r>
              <a:rPr lang="en-US" sz="2666" dirty="0">
                <a:hlinkClick r:id="rId2"/>
              </a:rPr>
              <a:t>document type definitions (DTDs)</a:t>
            </a:r>
            <a:r>
              <a:rPr lang="en-US" sz="2666" dirty="0"/>
              <a:t> enabled.</a:t>
            </a:r>
          </a:p>
          <a:p>
            <a:r>
              <a:rPr lang="en-US" sz="2666" dirty="0"/>
              <a:t>If the application uses SAML for identity processing within federated security or single sign on (SSO) purposes. SAML uses XML for identity assertions, and may be vulnerable.</a:t>
            </a:r>
          </a:p>
          <a:p>
            <a:r>
              <a:rPr lang="en-US" sz="2666" dirty="0"/>
              <a:t>Being vulnerable to XXE attacks likely means that the application is vulnerable to denial of service attacks including the Billion Laughs attack</a:t>
            </a:r>
          </a:p>
        </p:txBody>
      </p:sp>
    </p:spTree>
    <p:extLst>
      <p:ext uri="{BB962C8B-B14F-4D97-AF65-F5344CB8AC3E}">
        <p14:creationId xmlns:p14="http://schemas.microsoft.com/office/powerpoint/2010/main" val="6273499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A4 - How to Prevent?</a:t>
            </a:r>
          </a:p>
        </p:txBody>
      </p:sp>
      <p:sp>
        <p:nvSpPr>
          <p:cNvPr id="3" name="Content Placeholder 2"/>
          <p:cNvSpPr>
            <a:spLocks noGrp="1"/>
          </p:cNvSpPr>
          <p:nvPr>
            <p:ph type="body" sz="quarter" idx="13"/>
          </p:nvPr>
        </p:nvSpPr>
        <p:spPr>
          <a:prstGeom prst="rect">
            <a:avLst/>
          </a:prstGeom>
        </p:spPr>
        <p:txBody>
          <a:bodyPr/>
          <a:lstStyle/>
          <a:p>
            <a:r>
              <a:rPr lang="en-US" dirty="0"/>
              <a:t>Whenever possible, use less complex data formats such as JSON, and avoiding serialization of sensitive data.</a:t>
            </a:r>
          </a:p>
          <a:p>
            <a:r>
              <a:rPr lang="en-US" dirty="0"/>
              <a:t>Patch or upgrade all XML processors and libraries in use by the application or on the underlying operating system. </a:t>
            </a:r>
          </a:p>
          <a:p>
            <a:r>
              <a:rPr lang="en-US" dirty="0"/>
              <a:t>Disable XML external entity and DTD processing in all XML parsers in the application, as per the </a:t>
            </a:r>
            <a:r>
              <a:rPr lang="en-US" dirty="0">
                <a:hlinkClick r:id="rId2" tooltip="XML External Entity (XXE) Prevention Cheat Sheet"/>
              </a:rPr>
              <a:t>OWASP Cheat Sheet 'XXE Prevention'</a:t>
            </a:r>
            <a:endParaRPr lang="en-US" dirty="0"/>
          </a:p>
        </p:txBody>
      </p:sp>
    </p:spTree>
    <p:extLst>
      <p:ext uri="{BB962C8B-B14F-4D97-AF65-F5344CB8AC3E}">
        <p14:creationId xmlns:p14="http://schemas.microsoft.com/office/powerpoint/2010/main" val="1469849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תוצאת תמונה עבור ‪lg electronics logo‬‏">
            <a:extLst>
              <a:ext uri="{FF2B5EF4-FFF2-40B4-BE49-F238E27FC236}">
                <a16:creationId xmlns:a16="http://schemas.microsoft.com/office/drawing/2014/main" id="{5E4695B0-CD10-419A-BA0C-3D2780E7A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5431" y="348994"/>
            <a:ext cx="5152326" cy="11695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תוצאת תמונה עבור ‪Ebay‬‏">
            <a:extLst>
              <a:ext uri="{FF2B5EF4-FFF2-40B4-BE49-F238E27FC236}">
                <a16:creationId xmlns:a16="http://schemas.microsoft.com/office/drawing/2014/main" id="{9D88D11B-0590-4D38-B561-36A344E71E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505" y="1966454"/>
            <a:ext cx="2754037" cy="11457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תוצאת תמונה עבור ‪AliExpress‬‏">
            <a:extLst>
              <a:ext uri="{FF2B5EF4-FFF2-40B4-BE49-F238E27FC236}">
                <a16:creationId xmlns:a16="http://schemas.microsoft.com/office/drawing/2014/main" id="{B2C1D5D3-84B8-455E-9689-83FF944CA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92" y="1487803"/>
            <a:ext cx="5245633" cy="12755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תוצאת תמונה עבור ‪FaceBook‬‏">
            <a:extLst>
              <a:ext uri="{FF2B5EF4-FFF2-40B4-BE49-F238E27FC236}">
                <a16:creationId xmlns:a16="http://schemas.microsoft.com/office/drawing/2014/main" id="{1A02AEF3-CDEC-4AF1-A6D6-44CD94D4F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9487" y="4059030"/>
            <a:ext cx="1830200" cy="18302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
            <a:extLst>
              <a:ext uri="{FF2B5EF4-FFF2-40B4-BE49-F238E27FC236}">
                <a16:creationId xmlns:a16="http://schemas.microsoft.com/office/drawing/2014/main" id="{60352222-3CCB-428D-82F9-45C1A1361567}"/>
              </a:ext>
            </a:extLst>
          </p:cNvPr>
          <p:cNvSpPr txBox="1">
            <a:spLocks/>
          </p:cNvSpPr>
          <p:nvPr/>
        </p:nvSpPr>
        <p:spPr>
          <a:xfrm>
            <a:off x="1336716" y="4164803"/>
            <a:ext cx="2055545" cy="48113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pic>
        <p:nvPicPr>
          <p:cNvPr id="15" name="Picture 20" descr="תוצאת תמונה עבור ‪skype‬‏">
            <a:extLst>
              <a:ext uri="{FF2B5EF4-FFF2-40B4-BE49-F238E27FC236}">
                <a16:creationId xmlns:a16="http://schemas.microsoft.com/office/drawing/2014/main" id="{5C0A4BF8-D706-4CD8-A440-F4D6DF4A4F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6929" y="2895128"/>
            <a:ext cx="2638455" cy="11807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ª××¦××ª ×ª××× × ×¢×××¨ âªsnapchat logoâ¬â">
            <a:extLst>
              <a:ext uri="{FF2B5EF4-FFF2-40B4-BE49-F238E27FC236}">
                <a16:creationId xmlns:a16="http://schemas.microsoft.com/office/drawing/2014/main" id="{EF820F7E-6EF9-48AB-853D-CEDCFC2181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88039" y="4561141"/>
            <a:ext cx="1429824" cy="142982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תוצאת תמונה עבור ‪Whatsapp‬‏">
            <a:extLst>
              <a:ext uri="{FF2B5EF4-FFF2-40B4-BE49-F238E27FC236}">
                <a16:creationId xmlns:a16="http://schemas.microsoft.com/office/drawing/2014/main" id="{6060FBD8-8C06-4B1C-BB1C-F3B0423D10A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2585" y="163008"/>
            <a:ext cx="1545352" cy="15627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תוצאת תמונה עבור ‪telegram‬‏">
            <a:extLst>
              <a:ext uri="{FF2B5EF4-FFF2-40B4-BE49-F238E27FC236}">
                <a16:creationId xmlns:a16="http://schemas.microsoft.com/office/drawing/2014/main" id="{56EC0A0D-C8BC-49EE-9D12-4EE1002BBD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275" y="4394884"/>
            <a:ext cx="1708584" cy="17085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ª××¦××ª ×ª××× × ×¢×××¨ âªdji logoâ¬â">
            <a:extLst>
              <a:ext uri="{FF2B5EF4-FFF2-40B4-BE49-F238E27FC236}">
                <a16:creationId xmlns:a16="http://schemas.microsoft.com/office/drawing/2014/main" id="{BCD91DED-8F7F-4B2A-8C3B-7800818D6D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88988" y="268913"/>
            <a:ext cx="1901108" cy="19011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lexa Logo">
            <a:extLst>
              <a:ext uri="{FF2B5EF4-FFF2-40B4-BE49-F238E27FC236}">
                <a16:creationId xmlns:a16="http://schemas.microsoft.com/office/drawing/2014/main" id="{DED28983-C0AD-43CD-8670-39A37B2DE00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5277" y="3429000"/>
            <a:ext cx="448627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B6149BC-D0CD-4677-9FDE-9E95737AE9D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02560" y="2838645"/>
            <a:ext cx="3592454" cy="9568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iscover the secrets to success on TikTok">
            <a:extLst>
              <a:ext uri="{FF2B5EF4-FFF2-40B4-BE49-F238E27FC236}">
                <a16:creationId xmlns:a16="http://schemas.microsoft.com/office/drawing/2014/main" id="{3C0A504C-E834-4412-97B0-EE7EE367260A}"/>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72506" y="4121196"/>
            <a:ext cx="3511831" cy="23415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tlassian | Software Development and Collaboration Tools">
            <a:extLst>
              <a:ext uri="{FF2B5EF4-FFF2-40B4-BE49-F238E27FC236}">
                <a16:creationId xmlns:a16="http://schemas.microsoft.com/office/drawing/2014/main" id="{0932F206-1BBC-4555-81C6-196C4B49C20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0155" b="35752"/>
          <a:stretch/>
        </p:blipFill>
        <p:spPr bwMode="auto">
          <a:xfrm>
            <a:off x="-231248" y="3268879"/>
            <a:ext cx="5737866" cy="10270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ortnite logo PNG">
            <a:extLst>
              <a:ext uri="{FF2B5EF4-FFF2-40B4-BE49-F238E27FC236}">
                <a16:creationId xmlns:a16="http://schemas.microsoft.com/office/drawing/2014/main" id="{F60AA8D4-CF2E-4BB3-9C8A-1FBC911D2F9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602951" y="1770266"/>
            <a:ext cx="3255897" cy="1085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12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A3 - Sensitive Data Exposure</a:t>
            </a:r>
          </a:p>
        </p:txBody>
      </p:sp>
      <p:sp>
        <p:nvSpPr>
          <p:cNvPr id="3" name="Content Placeholder 2"/>
          <p:cNvSpPr>
            <a:spLocks noGrp="1"/>
          </p:cNvSpPr>
          <p:nvPr>
            <p:ph type="body" sz="quarter" idx="13"/>
          </p:nvPr>
        </p:nvSpPr>
        <p:spPr>
          <a:prstGeom prst="rect">
            <a:avLst/>
          </a:prstGeom>
        </p:spPr>
        <p:txBody>
          <a:bodyPr/>
          <a:lstStyle/>
          <a:p>
            <a:pPr marL="0" indent="0">
              <a:buNone/>
            </a:pPr>
            <a:r>
              <a:rPr lang="en-US" altLang="en-US" dirty="0"/>
              <a:t>Rather than directly attacking crypto, attackers steal keys, or steal clear text data off the server, Developers sometimes forget test cases or other files on production servers.</a:t>
            </a:r>
          </a:p>
          <a:p>
            <a:pPr marL="0" indent="0">
              <a:buNone/>
            </a:pPr>
            <a:endParaRPr lang="en-US" dirty="0"/>
          </a:p>
          <a:p>
            <a:r>
              <a:rPr lang="en-US" dirty="0"/>
              <a:t>Git</a:t>
            </a:r>
          </a:p>
          <a:p>
            <a:r>
              <a:rPr lang="en-US" dirty="0"/>
              <a:t>Certificates</a:t>
            </a:r>
          </a:p>
          <a:p>
            <a:r>
              <a:rPr lang="en-US" dirty="0"/>
              <a:t>Logs with passwords</a:t>
            </a:r>
          </a:p>
        </p:txBody>
      </p:sp>
    </p:spTree>
    <p:extLst>
      <p:ext uri="{BB962C8B-B14F-4D97-AF65-F5344CB8AC3E}">
        <p14:creationId xmlns:p14="http://schemas.microsoft.com/office/powerpoint/2010/main" val="3054002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a:t>
            </a:r>
            <a:r>
              <a:rPr lang="he-IL" b="0" dirty="0"/>
              <a:t>3</a:t>
            </a:r>
            <a:r>
              <a:rPr lang="en-US" b="0" dirty="0"/>
              <a:t> - Challenge</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Solve A</a:t>
            </a:r>
            <a:r>
              <a:rPr lang="he-IL" sz="2666" dirty="0">
                <a:solidFill>
                  <a:srgbClr val="FFFFFF"/>
                </a:solidFill>
              </a:rPr>
              <a:t>3</a:t>
            </a:r>
            <a:r>
              <a:rPr lang="en-US" sz="2666" dirty="0">
                <a:solidFill>
                  <a:srgbClr val="FFFFFF"/>
                </a:solidFill>
              </a:rPr>
              <a:t> – challenge stage</a:t>
            </a:r>
            <a:r>
              <a:rPr lang="he-IL" sz="2666" dirty="0">
                <a:solidFill>
                  <a:srgbClr val="FFFFFF"/>
                </a:solidFill>
              </a:rPr>
              <a:t>1</a:t>
            </a:r>
          </a:p>
          <a:p>
            <a:pPr marL="0" indent="0">
              <a:buNone/>
            </a:pPr>
            <a:endParaRPr lang="en-US" sz="2666" dirty="0">
              <a:solidFill>
                <a:srgbClr val="FFFFFF"/>
              </a:solidFill>
            </a:endParaRPr>
          </a:p>
          <a:p>
            <a:pPr marL="0" indent="0">
              <a:buNone/>
            </a:pPr>
            <a:r>
              <a:rPr lang="en-US" sz="2666" dirty="0">
                <a:solidFill>
                  <a:srgbClr val="FFFFFF"/>
                </a:solidFill>
              </a:rPr>
              <a:t>Try to leak the code from the application somehow.</a:t>
            </a:r>
          </a:p>
          <a:p>
            <a:pPr marL="0" indent="0">
              <a:buNone/>
            </a:pPr>
            <a:endParaRPr lang="en-US" sz="2666" dirty="0">
              <a:solidFill>
                <a:srgbClr val="FFFFFF"/>
              </a:solidFill>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3521633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dirty="0"/>
              <a:t>A3 - Is the Application Vulnerable?</a:t>
            </a:r>
          </a:p>
        </p:txBody>
      </p:sp>
      <p:sp>
        <p:nvSpPr>
          <p:cNvPr id="3" name="Content Placeholder 2"/>
          <p:cNvSpPr>
            <a:spLocks noGrp="1"/>
          </p:cNvSpPr>
          <p:nvPr>
            <p:ph type="body" sz="quarter" idx="13"/>
          </p:nvPr>
        </p:nvSpPr>
        <p:spPr>
          <a:prstGeom prst="rect">
            <a:avLst/>
          </a:prstGeom>
        </p:spPr>
        <p:txBody>
          <a:bodyPr>
            <a:normAutofit fontScale="92500" lnSpcReduction="10000"/>
          </a:bodyPr>
          <a:lstStyle/>
          <a:p>
            <a:r>
              <a:rPr lang="en-US" sz="2666" dirty="0"/>
              <a:t>Is any data transmitted in clear text? This concerns protocols such as HTTP, SMTP, and FTP. External internet traffic is especially dangerous. Verify all internal traffic.</a:t>
            </a:r>
          </a:p>
          <a:p>
            <a:r>
              <a:rPr lang="en-US" sz="2666" dirty="0"/>
              <a:t>Are any old or weak cryptographic algorithms used either by default or in older code?</a:t>
            </a:r>
          </a:p>
          <a:p>
            <a:r>
              <a:rPr lang="en-US" sz="2666" dirty="0"/>
              <a:t>Are default crypto keys in use, weak crypto keys generated or re-used, or is proper key management or rotation missing?</a:t>
            </a:r>
          </a:p>
          <a:p>
            <a:r>
              <a:rPr lang="en-US" sz="2666" dirty="0"/>
              <a:t>Is encryption not enforced, e.g. are any user agent (browser) security directives or headers missing?</a:t>
            </a:r>
          </a:p>
          <a:p>
            <a:r>
              <a:rPr lang="en-US" sz="2666" dirty="0"/>
              <a:t>Does the user agent (e.g. app, mail client) not verify if the received server certificate is valid?</a:t>
            </a:r>
          </a:p>
        </p:txBody>
      </p:sp>
    </p:spTree>
    <p:extLst>
      <p:ext uri="{BB962C8B-B14F-4D97-AF65-F5344CB8AC3E}">
        <p14:creationId xmlns:p14="http://schemas.microsoft.com/office/powerpoint/2010/main" val="3040945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A3 - How to Prevent</a:t>
            </a:r>
          </a:p>
        </p:txBody>
      </p:sp>
      <p:sp>
        <p:nvSpPr>
          <p:cNvPr id="3" name="Content Placeholder 2"/>
          <p:cNvSpPr>
            <a:spLocks noGrp="1"/>
          </p:cNvSpPr>
          <p:nvPr>
            <p:ph type="body" sz="quarter" idx="13"/>
          </p:nvPr>
        </p:nvSpPr>
        <p:spPr>
          <a:prstGeom prst="rect">
            <a:avLst/>
          </a:prstGeom>
        </p:spPr>
        <p:txBody>
          <a:bodyPr>
            <a:normAutofit fontScale="92500" lnSpcReduction="20000"/>
          </a:bodyPr>
          <a:lstStyle/>
          <a:p>
            <a:r>
              <a:rPr lang="en-US" sz="2666" dirty="0"/>
              <a:t>Classify data processed, stored or transmitted by an application. Identify which data is sensitive according to privacy laws, regulatory requirements, or business needs.</a:t>
            </a:r>
          </a:p>
          <a:p>
            <a:r>
              <a:rPr lang="en-US" sz="2666" dirty="0"/>
              <a:t>Apply controls as per the classification.</a:t>
            </a:r>
          </a:p>
          <a:p>
            <a:r>
              <a:rPr lang="en-US" sz="2666" dirty="0"/>
              <a:t>Don't store sensitive data unnecessarily. Discard it as soon as possible or use PCI DSS compliant tokenization or even truncation. Data that is not retained cannot be stolen.</a:t>
            </a:r>
          </a:p>
          <a:p>
            <a:r>
              <a:rPr lang="en-US" sz="2666" dirty="0"/>
              <a:t>Make sure to encrypt all sensitive data at rest.</a:t>
            </a:r>
          </a:p>
          <a:p>
            <a:r>
              <a:rPr lang="en-US" sz="2666" dirty="0"/>
              <a:t>Encrypt all data in transit with secure protocols such as TLS with perfect forward secrecy (PFS) ciphers, cipher prioritization by the server, and secure parameters. Enforce encryption using directives like HTTP Strict Transport Security (</a:t>
            </a:r>
            <a:r>
              <a:rPr lang="en-US" sz="2666" dirty="0">
                <a:hlinkClick r:id="rId2" tooltip="HTTP Strict Transport Security Cheat Sheet"/>
              </a:rPr>
              <a:t>HSTS</a:t>
            </a:r>
            <a:r>
              <a:rPr lang="en-US" sz="2666" dirty="0"/>
              <a:t>).</a:t>
            </a:r>
          </a:p>
        </p:txBody>
      </p:sp>
    </p:spTree>
    <p:extLst>
      <p:ext uri="{BB962C8B-B14F-4D97-AF65-F5344CB8AC3E}">
        <p14:creationId xmlns:p14="http://schemas.microsoft.com/office/powerpoint/2010/main" val="596101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A2 - Broken Authentication</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Authentication and session management includes all aspects of handling user authentication and managing active sessions. While authentication itself is critical aspect to secure, even solid authentication mechanisms can be undermined by flawed credential management functions, including password change, "forgot my password", "remember my password", account update, and other related functions.</a:t>
            </a:r>
            <a:endParaRPr lang="en-US" sz="2666" dirty="0"/>
          </a:p>
        </p:txBody>
      </p:sp>
    </p:spTree>
    <p:extLst>
      <p:ext uri="{BB962C8B-B14F-4D97-AF65-F5344CB8AC3E}">
        <p14:creationId xmlns:p14="http://schemas.microsoft.com/office/powerpoint/2010/main" val="840743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0" dirty="0">
                <a:solidFill>
                  <a:srgbClr val="FF8BC5"/>
                </a:solidFill>
              </a:rPr>
              <a:t>Case Study (</a:t>
            </a:r>
            <a:r>
              <a:rPr lang="en-US" altLang="ko-KR" b="1" dirty="0">
                <a:solidFill>
                  <a:srgbClr val="FF8BC5"/>
                </a:solidFill>
              </a:rPr>
              <a:t>Auth0 Bypass in LG</a:t>
            </a:r>
            <a:r>
              <a:rPr lang="en-US" altLang="ko-KR" b="0" dirty="0">
                <a:solidFill>
                  <a:srgbClr val="FF8BC5"/>
                </a:solidFill>
              </a:rPr>
              <a:t>)</a:t>
            </a:r>
            <a:endParaRPr lang="ko-KR" altLang="en-US" b="0" dirty="0">
              <a:solidFill>
                <a:srgbClr val="FF8BC5"/>
              </a:solidFill>
            </a:endParaRPr>
          </a:p>
        </p:txBody>
      </p:sp>
      <p:sp>
        <p:nvSpPr>
          <p:cNvPr id="3" name="Content Placeholder 2"/>
          <p:cNvSpPr>
            <a:spLocks noGrp="1"/>
          </p:cNvSpPr>
          <p:nvPr>
            <p:ph type="body" sz="quarter" idx="13"/>
          </p:nvPr>
        </p:nvSpPr>
        <p:spPr>
          <a:xfrm>
            <a:off x="838199" y="524387"/>
            <a:ext cx="10512425" cy="4114800"/>
          </a:xfrm>
          <a:prstGeom prst="rect">
            <a:avLst/>
          </a:prstGeom>
        </p:spPr>
        <p:txBody>
          <a:bodyPr/>
          <a:lstStyle/>
          <a:p>
            <a:pPr marL="0" indent="0" algn="ctr">
              <a:buNone/>
            </a:pPr>
            <a:endParaRPr lang="en-US" sz="5865" dirty="0"/>
          </a:p>
          <a:p>
            <a:pPr marL="0" indent="0" algn="ctr">
              <a:buNone/>
            </a:pPr>
            <a:endParaRPr lang="en-US" sz="5865" dirty="0"/>
          </a:p>
          <a:p>
            <a:pPr marL="0" indent="0" algn="ctr">
              <a:buNone/>
            </a:pPr>
            <a:r>
              <a:rPr lang="en-US" sz="7998" dirty="0"/>
              <a:t>LG Broken Authentication</a:t>
            </a:r>
            <a:endParaRPr lang="en-US" sz="5865" dirty="0"/>
          </a:p>
        </p:txBody>
      </p:sp>
      <p:sp>
        <p:nvSpPr>
          <p:cNvPr id="4" name="TextBox 3">
            <a:extLst>
              <a:ext uri="{FF2B5EF4-FFF2-40B4-BE49-F238E27FC236}">
                <a16:creationId xmlns:a16="http://schemas.microsoft.com/office/drawing/2014/main" id="{34A99B19-B73F-454D-887B-FADD2C140B5D}"/>
              </a:ext>
            </a:extLst>
          </p:cNvPr>
          <p:cNvSpPr txBox="1"/>
          <p:nvPr/>
        </p:nvSpPr>
        <p:spPr>
          <a:xfrm>
            <a:off x="596381" y="5137613"/>
            <a:ext cx="11078771" cy="2160079"/>
          </a:xfrm>
          <a:prstGeom prst="rect">
            <a:avLst/>
          </a:prstGeom>
          <a:noFill/>
        </p:spPr>
        <p:txBody>
          <a:bodyPr wrap="square" rtlCol="0">
            <a:spAutoFit/>
          </a:bodyPr>
          <a:lstStyle/>
          <a:p>
            <a:r>
              <a:rPr lang="en-US" sz="3199" dirty="0">
                <a:hlinkClick r:id="rId2"/>
              </a:rPr>
              <a:t>https://blog.checkpoint.com/2017/10/26/homehack-how-hackers-could-have-taken-control-of-lgs-iot-home-appliances/</a:t>
            </a:r>
            <a:endParaRPr lang="en-US" sz="3199" dirty="0"/>
          </a:p>
          <a:p>
            <a:endParaRPr lang="en-US" sz="3199" dirty="0"/>
          </a:p>
        </p:txBody>
      </p:sp>
    </p:spTree>
    <p:extLst>
      <p:ext uri="{BB962C8B-B14F-4D97-AF65-F5344CB8AC3E}">
        <p14:creationId xmlns:p14="http://schemas.microsoft.com/office/powerpoint/2010/main" val="1911615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a:t>
            </a:r>
            <a:r>
              <a:rPr lang="he-IL" b="0" dirty="0"/>
              <a:t>3</a:t>
            </a:r>
            <a:r>
              <a:rPr lang="en-US" b="0" dirty="0"/>
              <a:t> - Challenge</a:t>
            </a:r>
          </a:p>
        </p:txBody>
      </p:sp>
      <p:sp>
        <p:nvSpPr>
          <p:cNvPr id="3" name="Content Placeholder 2"/>
          <p:cNvSpPr>
            <a:spLocks noGrp="1"/>
          </p:cNvSpPr>
          <p:nvPr>
            <p:ph type="body" sz="quarter" idx="13"/>
          </p:nvPr>
        </p:nvSpPr>
        <p:spPr>
          <a:prstGeom prst="rect">
            <a:avLst/>
          </a:prstGeom>
        </p:spPr>
        <p:txBody>
          <a:bodyPr>
            <a:normAutofit/>
          </a:bodyPr>
          <a:lstStyle/>
          <a:p>
            <a:pPr marL="0" indent="0">
              <a:buNone/>
            </a:pPr>
            <a:r>
              <a:rPr lang="en-US" sz="2666" dirty="0">
                <a:solidFill>
                  <a:srgbClr val="FFFFFF"/>
                </a:solidFill>
              </a:rPr>
              <a:t>Solve A2 – challenge stage</a:t>
            </a:r>
            <a:r>
              <a:rPr lang="he-IL" sz="2666" dirty="0">
                <a:solidFill>
                  <a:srgbClr val="FFFFFF"/>
                </a:solidFill>
              </a:rPr>
              <a:t>1</a:t>
            </a:r>
          </a:p>
          <a:p>
            <a:pPr marL="0" indent="0">
              <a:buNone/>
            </a:pPr>
            <a:endParaRPr lang="en-US" sz="2666" dirty="0">
              <a:solidFill>
                <a:srgbClr val="FFFFFF"/>
              </a:solidFill>
            </a:endParaRPr>
          </a:p>
          <a:p>
            <a:pPr marL="0" indent="0">
              <a:buNone/>
            </a:pPr>
            <a:r>
              <a:rPr lang="en-US" sz="2666" dirty="0">
                <a:solidFill>
                  <a:srgbClr val="FFFFFF"/>
                </a:solidFill>
              </a:rPr>
              <a:t>Try to abuse the login mechanism and login to the user "roman".</a:t>
            </a:r>
          </a:p>
          <a:p>
            <a:pPr marL="0" indent="0">
              <a:buNone/>
            </a:pPr>
            <a:endParaRPr lang="en-US" sz="2666" dirty="0">
              <a:solidFill>
                <a:srgbClr val="FFFFFF"/>
              </a:solidFill>
            </a:endParaRPr>
          </a:p>
          <a:p>
            <a:pPr marL="0" indent="0">
              <a:buNone/>
            </a:pPr>
            <a:r>
              <a:rPr lang="en-US" sz="2666" b="1" dirty="0">
                <a:solidFill>
                  <a:srgbClr val="FFFFFF"/>
                </a:solidFill>
              </a:rPr>
              <a:t>Happy Hacking </a:t>
            </a:r>
            <a:r>
              <a:rPr lang="en-US" sz="2666" b="1" dirty="0">
                <a:solidFill>
                  <a:srgbClr val="FFFFFF"/>
                </a:solidFill>
                <a:sym typeface="Wingdings" panose="05000000000000000000" pitchFamily="2" charset="2"/>
              </a:rPr>
              <a:t></a:t>
            </a:r>
            <a:endParaRPr lang="en-US" sz="2666" b="1" dirty="0">
              <a:solidFill>
                <a:srgbClr val="FFFFFF"/>
              </a:solidFill>
            </a:endParaRPr>
          </a:p>
        </p:txBody>
      </p:sp>
    </p:spTree>
    <p:extLst>
      <p:ext uri="{BB962C8B-B14F-4D97-AF65-F5344CB8AC3E}">
        <p14:creationId xmlns:p14="http://schemas.microsoft.com/office/powerpoint/2010/main" val="19037425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Insufficient anti automation</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Insufficient Anti-automation is when a web site permits an attacker to automate a process that should only be performed manually. Certain web site functionalities should be protected against automated attacks.</a:t>
            </a:r>
          </a:p>
        </p:txBody>
      </p:sp>
    </p:spTree>
    <p:extLst>
      <p:ext uri="{BB962C8B-B14F-4D97-AF65-F5344CB8AC3E}">
        <p14:creationId xmlns:p14="http://schemas.microsoft.com/office/powerpoint/2010/main" val="14665200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A2 - Is the Application Vulnerable?</a:t>
            </a:r>
          </a:p>
        </p:txBody>
      </p:sp>
      <p:sp>
        <p:nvSpPr>
          <p:cNvPr id="3" name="Content Placeholder 2"/>
          <p:cNvSpPr>
            <a:spLocks noGrp="1"/>
          </p:cNvSpPr>
          <p:nvPr>
            <p:ph type="body" sz="quarter" idx="13"/>
          </p:nvPr>
        </p:nvSpPr>
        <p:spPr>
          <a:prstGeom prst="rect">
            <a:avLst/>
          </a:prstGeom>
        </p:spPr>
        <p:txBody>
          <a:bodyPr>
            <a:normAutofit lnSpcReduction="10000"/>
          </a:bodyPr>
          <a:lstStyle/>
          <a:p>
            <a:r>
              <a:rPr lang="en-US" sz="2666" dirty="0"/>
              <a:t>Permits brute force or other automated attacks.</a:t>
            </a:r>
          </a:p>
          <a:p>
            <a:r>
              <a:rPr lang="en-US" sz="2666" dirty="0"/>
              <a:t>Permits default, weak, or well-known passwords, such as "Password1" or "admin/admin“.</a:t>
            </a:r>
          </a:p>
          <a:p>
            <a:r>
              <a:rPr lang="en-US" sz="2666" dirty="0"/>
              <a:t>Uses weak or ineffective credential recovery and forgot-password processes.</a:t>
            </a:r>
          </a:p>
          <a:p>
            <a:r>
              <a:rPr lang="en-US" sz="2666" dirty="0"/>
              <a:t>Has missing or ineffective multi-factor authentication.</a:t>
            </a:r>
          </a:p>
          <a:p>
            <a:r>
              <a:rPr lang="en-US" sz="2666" dirty="0"/>
              <a:t>Exposes Session IDs in the URL.</a:t>
            </a:r>
          </a:p>
          <a:p>
            <a:r>
              <a:rPr lang="en-US" sz="2666" dirty="0"/>
              <a:t>Does not rotate Session IDs after successful login.</a:t>
            </a:r>
          </a:p>
          <a:p>
            <a:r>
              <a:rPr lang="en-US" sz="2666" dirty="0"/>
              <a:t>User sessions or authentication tokens (particularly single sign-on (SSO) tokens) aren't properly invalidated during logout or a period of inactivity.</a:t>
            </a:r>
          </a:p>
        </p:txBody>
      </p:sp>
    </p:spTree>
    <p:extLst>
      <p:ext uri="{BB962C8B-B14F-4D97-AF65-F5344CB8AC3E}">
        <p14:creationId xmlns:p14="http://schemas.microsoft.com/office/powerpoint/2010/main" val="23282071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A2 - How to Prevent?</a:t>
            </a:r>
          </a:p>
        </p:txBody>
      </p:sp>
      <p:sp>
        <p:nvSpPr>
          <p:cNvPr id="3" name="Content Placeholder 2"/>
          <p:cNvSpPr>
            <a:spLocks noGrp="1"/>
          </p:cNvSpPr>
          <p:nvPr>
            <p:ph type="body" sz="quarter" idx="13"/>
          </p:nvPr>
        </p:nvSpPr>
        <p:spPr>
          <a:prstGeom prst="rect">
            <a:avLst/>
          </a:prstGeom>
        </p:spPr>
        <p:txBody>
          <a:bodyPr>
            <a:normAutofit fontScale="92500" lnSpcReduction="20000"/>
          </a:bodyPr>
          <a:lstStyle/>
          <a:p>
            <a:r>
              <a:rPr lang="en-US" sz="2666" dirty="0"/>
              <a:t>Where possible, implement multi-factor authentication to prevent automated, credential stuffing, brute force, and stolen credential re-use attacks.</a:t>
            </a:r>
          </a:p>
          <a:p>
            <a:r>
              <a:rPr lang="en-US" sz="2666" dirty="0"/>
              <a:t>Do not ship or deploy with any default credentials, particularly for admin users.</a:t>
            </a:r>
          </a:p>
          <a:p>
            <a:r>
              <a:rPr lang="en-US" sz="2666" dirty="0"/>
              <a:t>Implement weak-password checks, such as testing new or changed passwords against a list of the </a:t>
            </a:r>
            <a:r>
              <a:rPr lang="en-US" sz="2666" dirty="0">
                <a:hlinkClick r:id="rId2"/>
              </a:rPr>
              <a:t>top 10000 worst passwords</a:t>
            </a:r>
            <a:r>
              <a:rPr lang="en-US" sz="2666" dirty="0"/>
              <a:t>.</a:t>
            </a:r>
          </a:p>
          <a:p>
            <a:r>
              <a:rPr lang="en-US" sz="2666" dirty="0"/>
              <a:t>Ensure registration, credential recovery, and API pathways are hardened against account enumeration attacks by using the same messages for all outcomes.</a:t>
            </a:r>
          </a:p>
          <a:p>
            <a:r>
              <a:rPr lang="en-US" sz="2666" dirty="0"/>
              <a:t>Use a server-side, secure, built-in session manager that generates a new random session ID with high entropy after login. </a:t>
            </a:r>
          </a:p>
        </p:txBody>
      </p:sp>
    </p:spTree>
    <p:extLst>
      <p:ext uri="{BB962C8B-B14F-4D97-AF65-F5344CB8AC3E}">
        <p14:creationId xmlns:p14="http://schemas.microsoft.com/office/powerpoint/2010/main" val="4036317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Training Overview</a:t>
            </a:r>
            <a:endParaRPr lang="en-US" dirty="0"/>
          </a:p>
        </p:txBody>
      </p:sp>
      <p:sp>
        <p:nvSpPr>
          <p:cNvPr id="3" name="Content Placeholder 2"/>
          <p:cNvSpPr>
            <a:spLocks noGrp="1"/>
          </p:cNvSpPr>
          <p:nvPr>
            <p:ph type="body" sz="quarter" idx="13"/>
          </p:nvPr>
        </p:nvSpPr>
        <p:spPr>
          <a:prstGeom prst="rect">
            <a:avLst/>
          </a:prstGeom>
        </p:spPr>
        <p:txBody>
          <a:bodyPr numCol="1"/>
          <a:lstStyle/>
          <a:p>
            <a:r>
              <a:rPr lang="en-US" dirty="0">
                <a:solidFill>
                  <a:schemeClr val="bg1"/>
                </a:solidFill>
              </a:rPr>
              <a:t>You will learn OWASP top 10 in depth and more.</a:t>
            </a:r>
          </a:p>
          <a:p>
            <a:r>
              <a:rPr lang="en-US" dirty="0">
                <a:solidFill>
                  <a:schemeClr val="bg1"/>
                </a:solidFill>
              </a:rPr>
              <a:t>We will show you everything from both attacker and defender perspective.</a:t>
            </a:r>
          </a:p>
          <a:p>
            <a:r>
              <a:rPr lang="en-US" dirty="0">
                <a:solidFill>
                  <a:schemeClr val="bg1"/>
                </a:solidFill>
              </a:rPr>
              <a:t>You will practice everything in a lab based on our researches.</a:t>
            </a:r>
          </a:p>
          <a:p>
            <a:r>
              <a:rPr lang="en-US" dirty="0">
                <a:solidFill>
                  <a:schemeClr val="bg1"/>
                </a:solidFill>
              </a:rPr>
              <a:t>Have Fun!</a:t>
            </a: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209332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A1 - Injection</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Almost any source of data can be an injection vector, environment variables, parameters, external and internal web services, and all types of users. Injection flaws occur when an attacker can send hostile data to an interpreter.</a:t>
            </a:r>
          </a:p>
        </p:txBody>
      </p:sp>
    </p:spTree>
    <p:extLst>
      <p:ext uri="{BB962C8B-B14F-4D97-AF65-F5344CB8AC3E}">
        <p14:creationId xmlns:p14="http://schemas.microsoft.com/office/powerpoint/2010/main" val="28972523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SQL Injection</a:t>
            </a:r>
          </a:p>
        </p:txBody>
      </p:sp>
      <p:sp>
        <p:nvSpPr>
          <p:cNvPr id="3" name="Content Placeholder 2"/>
          <p:cNvSpPr>
            <a:spLocks noGrp="1"/>
          </p:cNvSpPr>
          <p:nvPr>
            <p:ph type="body" sz="quarter" idx="13"/>
          </p:nvPr>
        </p:nvSpPr>
        <p:spPr>
          <a:prstGeom prst="rect">
            <a:avLst/>
          </a:prstGeom>
        </p:spPr>
        <p:txBody>
          <a:bodyPr/>
          <a:lstStyle/>
          <a:p>
            <a:pPr algn="l"/>
            <a:r>
              <a:rPr lang="en-US" sz="2666" dirty="0"/>
              <a:t>SQL injection is a code injection technique that might destroy your database.</a:t>
            </a:r>
          </a:p>
          <a:p>
            <a:pPr algn="l"/>
            <a:r>
              <a:rPr lang="en-US" sz="2666" dirty="0"/>
              <a:t>SQL injection is one of the most common web hacking techniques.</a:t>
            </a:r>
          </a:p>
          <a:p>
            <a:pPr algn="l"/>
            <a:r>
              <a:rPr lang="en-US" sz="2666" dirty="0"/>
              <a:t>SQL injection is the placement of malicious code in SQL statements, via web page input.</a:t>
            </a:r>
          </a:p>
          <a:p>
            <a:pPr marL="0" indent="0" algn="l">
              <a:buNone/>
            </a:pPr>
            <a:endParaRPr lang="en-US" sz="2666" dirty="0"/>
          </a:p>
          <a:p>
            <a:pPr marL="0" indent="0" algn="l">
              <a:buNone/>
            </a:pPr>
            <a:r>
              <a:rPr lang="en-US" sz="2666" dirty="0"/>
              <a:t>SELECT * FROM username="</a:t>
            </a:r>
            <a:r>
              <a:rPr lang="en-US" sz="2666" b="1" dirty="0">
                <a:solidFill>
                  <a:srgbClr val="FF8BC5"/>
                </a:solidFill>
              </a:rPr>
              <a:t>" or 1=1 – "</a:t>
            </a:r>
            <a:r>
              <a:rPr lang="en-US" sz="2666" dirty="0"/>
              <a:t> WHERE password=""											</a:t>
            </a:r>
          </a:p>
          <a:p>
            <a:pPr marL="0" indent="0">
              <a:buNone/>
            </a:pPr>
            <a:endParaRPr lang="en-US" dirty="0">
              <a:solidFill>
                <a:srgbClr val="D51067"/>
              </a:solidFill>
            </a:endParaRPr>
          </a:p>
        </p:txBody>
      </p:sp>
    </p:spTree>
    <p:extLst>
      <p:ext uri="{BB962C8B-B14F-4D97-AF65-F5344CB8AC3E}">
        <p14:creationId xmlns:p14="http://schemas.microsoft.com/office/powerpoint/2010/main" val="7183781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NoSQL Injection</a:t>
            </a:r>
          </a:p>
        </p:txBody>
      </p:sp>
      <p:sp>
        <p:nvSpPr>
          <p:cNvPr id="3" name="Content Placeholder 2"/>
          <p:cNvSpPr>
            <a:spLocks noGrp="1"/>
          </p:cNvSpPr>
          <p:nvPr>
            <p:ph type="body" sz="quarter" idx="13"/>
          </p:nvPr>
        </p:nvSpPr>
        <p:spPr>
          <a:prstGeom prst="rect">
            <a:avLst/>
          </a:prstGeom>
        </p:spPr>
        <p:txBody>
          <a:bodyPr/>
          <a:lstStyle/>
          <a:p>
            <a:r>
              <a:rPr lang="en-US" b="0" i="0" dirty="0">
                <a:solidFill>
                  <a:srgbClr val="FFFFFF"/>
                </a:solidFill>
                <a:effectLst/>
                <a:latin typeface="Open Sans" panose="020B0606030504020204" pitchFamily="34" charset="0"/>
              </a:rPr>
              <a:t>NoSQL databases do not use SQL to perform queries.</a:t>
            </a:r>
          </a:p>
          <a:p>
            <a:r>
              <a:rPr lang="en-US" b="0" i="0" dirty="0">
                <a:solidFill>
                  <a:srgbClr val="FFFFFF"/>
                </a:solidFill>
                <a:effectLst/>
                <a:latin typeface="Open Sans" panose="020B0606030504020204" pitchFamily="34" charset="0"/>
              </a:rPr>
              <a:t>While NoSQL databases (like MongoDB) do not use SQL for queries, they still do queries based upon user input.</a:t>
            </a:r>
          </a:p>
          <a:p>
            <a:r>
              <a:rPr lang="en-US" b="0" i="0" dirty="0">
                <a:solidFill>
                  <a:srgbClr val="FFFFFF"/>
                </a:solidFill>
                <a:effectLst/>
                <a:latin typeface="Open Sans" panose="020B0606030504020204" pitchFamily="34" charset="0"/>
              </a:rPr>
              <a:t>This means that they are still vulnerable to injection attacks if the developer does not properly perform input sanitization.</a:t>
            </a:r>
            <a:endParaRPr lang="en-US" dirty="0">
              <a:solidFill>
                <a:srgbClr val="FFFFFF"/>
              </a:solidFill>
            </a:endParaRPr>
          </a:p>
        </p:txBody>
      </p:sp>
    </p:spTree>
    <p:extLst>
      <p:ext uri="{BB962C8B-B14F-4D97-AF65-F5344CB8AC3E}">
        <p14:creationId xmlns:p14="http://schemas.microsoft.com/office/powerpoint/2010/main" val="1732010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A1 - Is the Application Vulnerable?</a:t>
            </a:r>
          </a:p>
        </p:txBody>
      </p:sp>
      <p:sp>
        <p:nvSpPr>
          <p:cNvPr id="3" name="Content Placeholder 2"/>
          <p:cNvSpPr>
            <a:spLocks noGrp="1"/>
          </p:cNvSpPr>
          <p:nvPr>
            <p:ph type="body" sz="quarter" idx="13"/>
          </p:nvPr>
        </p:nvSpPr>
        <p:spPr>
          <a:prstGeom prst="rect">
            <a:avLst/>
          </a:prstGeom>
        </p:spPr>
        <p:txBody>
          <a:bodyPr/>
          <a:lstStyle/>
          <a:p>
            <a:r>
              <a:rPr lang="en-US" sz="2666" dirty="0"/>
              <a:t>User-supplied data is not validated, filtered, or sanitized by the application.</a:t>
            </a:r>
          </a:p>
          <a:p>
            <a:r>
              <a:rPr lang="en-US" sz="2666" dirty="0"/>
              <a:t>Hostile data is used within object-relational mapping (ORM) search parameters to extract additional, sensitive records.</a:t>
            </a:r>
          </a:p>
          <a:p>
            <a:r>
              <a:rPr lang="en-US" sz="2666" dirty="0"/>
              <a:t>Hostile data is directly used or concatenated, such that the SQL or command contains both structure and hostile data in dynamic queries, commands, or stored procedures.</a:t>
            </a:r>
          </a:p>
          <a:p>
            <a:r>
              <a:rPr lang="en-US" sz="2666" dirty="0"/>
              <a:t>Some of the more common injections are SQL, NoSQL, OS command, Object Relational Mapping (ORM), LDAP and more.</a:t>
            </a:r>
          </a:p>
        </p:txBody>
      </p:sp>
    </p:spTree>
    <p:extLst>
      <p:ext uri="{BB962C8B-B14F-4D97-AF65-F5344CB8AC3E}">
        <p14:creationId xmlns:p14="http://schemas.microsoft.com/office/powerpoint/2010/main" val="31130841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A1 - How to Prevent?</a:t>
            </a:r>
          </a:p>
        </p:txBody>
      </p:sp>
      <p:sp>
        <p:nvSpPr>
          <p:cNvPr id="3" name="Content Placeholder 2"/>
          <p:cNvSpPr>
            <a:spLocks noGrp="1"/>
          </p:cNvSpPr>
          <p:nvPr>
            <p:ph type="body" sz="quarter" idx="13"/>
          </p:nvPr>
        </p:nvSpPr>
        <p:spPr>
          <a:prstGeom prst="rect">
            <a:avLst/>
          </a:prstGeom>
        </p:spPr>
        <p:txBody>
          <a:bodyPr/>
          <a:lstStyle/>
          <a:p>
            <a:r>
              <a:rPr lang="en-US" dirty="0"/>
              <a:t>The preferred option is to use a safe API, which avoids the use of the interpreter entirely or provides a parameterized interface.</a:t>
            </a:r>
          </a:p>
          <a:p>
            <a:r>
              <a:rPr lang="en-US" dirty="0"/>
              <a:t>Even when parameterized, stored procedures can still introduce SQL.</a:t>
            </a:r>
          </a:p>
          <a:p>
            <a:r>
              <a:rPr lang="en-US" dirty="0"/>
              <a:t>For any residual dynamic queries, escape special characters using the specific escape syntax for that interpreter.</a:t>
            </a:r>
          </a:p>
          <a:p>
            <a:r>
              <a:rPr lang="en-US" dirty="0"/>
              <a:t>Use LIMIT and other SQL controls within queries to prevent mass disclosure of records in case of SQL injection.</a:t>
            </a:r>
          </a:p>
        </p:txBody>
      </p:sp>
    </p:spTree>
    <p:extLst>
      <p:ext uri="{BB962C8B-B14F-4D97-AF65-F5344CB8AC3E}">
        <p14:creationId xmlns:p14="http://schemas.microsoft.com/office/powerpoint/2010/main" val="1935079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Resources</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err="1"/>
              <a:t>Github</a:t>
            </a:r>
            <a:r>
              <a:rPr lang="en-US"/>
              <a:t>: </a:t>
            </a:r>
            <a:r>
              <a:rPr lang="en-US">
                <a:hlinkClick r:id="rId2"/>
              </a:rPr>
              <a:t>https://github.com/romanzaikin/defcon-training</a:t>
            </a:r>
            <a:r>
              <a:rPr lang="en-US"/>
              <a:t> </a:t>
            </a:r>
            <a:endParaRPr lang="en-US" dirty="0"/>
          </a:p>
          <a:p>
            <a:pPr marL="0" indent="0">
              <a:buNone/>
            </a:pPr>
            <a:r>
              <a:rPr lang="en-US" dirty="0"/>
              <a:t>Labs: https://rzcyber.com</a:t>
            </a:r>
          </a:p>
          <a:p>
            <a:pPr marL="0" indent="0">
              <a:buNone/>
            </a:pPr>
            <a:endParaRPr lang="en-US" dirty="0"/>
          </a:p>
          <a:p>
            <a:pPr marL="0" indent="0">
              <a:buNone/>
            </a:pPr>
            <a:endParaRPr lang="en-US" dirty="0"/>
          </a:p>
          <a:p>
            <a:pPr marL="0" indent="0">
              <a:buNone/>
            </a:pPr>
            <a:r>
              <a:rPr lang="en-US" dirty="0"/>
              <a:t>CPR Team:</a:t>
            </a:r>
          </a:p>
          <a:p>
            <a:pPr marL="0" indent="0">
              <a:buNone/>
            </a:pPr>
            <a:r>
              <a:rPr lang="en-US" dirty="0"/>
              <a:t>Oded Vanunu, Roman Zaikin, Dikla Barda, </a:t>
            </a:r>
            <a:r>
              <a:rPr lang="en-US" dirty="0" err="1"/>
              <a:t>Yaara</a:t>
            </a:r>
            <a:r>
              <a:rPr lang="en-US" dirty="0"/>
              <a:t> </a:t>
            </a:r>
            <a:r>
              <a:rPr lang="en-US" dirty="0" err="1"/>
              <a:t>Shriki</a:t>
            </a:r>
            <a:endParaRPr lang="en-US" dirty="0"/>
          </a:p>
        </p:txBody>
      </p:sp>
    </p:spTree>
    <p:extLst>
      <p:ext uri="{BB962C8B-B14F-4D97-AF65-F5344CB8AC3E}">
        <p14:creationId xmlns:p14="http://schemas.microsoft.com/office/powerpoint/2010/main" val="18772634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
            <a:ext cx="12188825" cy="6857929"/>
          </a:xfrm>
          <a:prstGeom prst="rect">
            <a:avLst/>
          </a:prstGeom>
        </p:spPr>
      </p:pic>
      <p:sp>
        <p:nvSpPr>
          <p:cNvPr id="5" name="Text Placeholder 4"/>
          <p:cNvSpPr>
            <a:spLocks noGrp="1"/>
          </p:cNvSpPr>
          <p:nvPr>
            <p:ph type="body" sz="quarter" idx="14"/>
          </p:nvPr>
        </p:nvSpPr>
        <p:spPr>
          <a:xfrm>
            <a:off x="190625" y="3697686"/>
            <a:ext cx="5804989" cy="644560"/>
          </a:xfrm>
        </p:spPr>
        <p:txBody>
          <a:bodyPr/>
          <a:lstStyle/>
          <a:p>
            <a:r>
              <a:rPr lang="en-US" sz="8000" b="0" spc="300" dirty="0">
                <a:solidFill>
                  <a:srgbClr val="00B0F0"/>
                </a:solidFill>
              </a:rPr>
              <a:t>THANK YOU</a:t>
            </a:r>
          </a:p>
        </p:txBody>
      </p:sp>
      <p:sp>
        <p:nvSpPr>
          <p:cNvPr id="3" name="Date Placeholder 2" hidden="1"/>
          <p:cNvSpPr>
            <a:spLocks noGrp="1"/>
          </p:cNvSpPr>
          <p:nvPr>
            <p:ph type="dt" sz="half" idx="2"/>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3420" y="6428105"/>
            <a:ext cx="1224919" cy="20648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159" y="90470"/>
            <a:ext cx="2351314" cy="2190540"/>
          </a:xfrm>
          <a:prstGeom prst="rect">
            <a:avLst/>
          </a:prstGeom>
        </p:spPr>
      </p:pic>
    </p:spTree>
    <p:extLst>
      <p:ext uri="{BB962C8B-B14F-4D97-AF65-F5344CB8AC3E}">
        <p14:creationId xmlns:p14="http://schemas.microsoft.com/office/powerpoint/2010/main" val="8812674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solidFill>
                  <a:srgbClr val="FF8BC5"/>
                </a:solidFill>
              </a:rPr>
              <a:t>Case Study (How research is done)</a:t>
            </a:r>
            <a:endParaRPr lang="ko-KR" altLang="en-US" dirty="0">
              <a:solidFill>
                <a:srgbClr val="FF8BC5"/>
              </a:solidFill>
            </a:endParaRPr>
          </a:p>
        </p:txBody>
      </p:sp>
      <p:sp>
        <p:nvSpPr>
          <p:cNvPr id="3" name="Content Placeholder 2"/>
          <p:cNvSpPr>
            <a:spLocks noGrp="1"/>
          </p:cNvSpPr>
          <p:nvPr>
            <p:ph type="body" sz="quarter" idx="13"/>
          </p:nvPr>
        </p:nvSpPr>
        <p:spPr>
          <a:xfrm>
            <a:off x="838199" y="1271638"/>
            <a:ext cx="10512425" cy="4114800"/>
          </a:xfrm>
          <a:prstGeom prst="rect">
            <a:avLst/>
          </a:prstGeom>
        </p:spPr>
        <p:txBody>
          <a:bodyPr>
            <a:normAutofit/>
          </a:bodyPr>
          <a:lstStyle/>
          <a:p>
            <a:pPr marL="0" indent="0" algn="ctr">
              <a:buNone/>
            </a:pPr>
            <a:endParaRPr lang="en-US" sz="5865" dirty="0">
              <a:solidFill>
                <a:srgbClr val="FFFFFF"/>
              </a:solidFill>
            </a:endParaRPr>
          </a:p>
          <a:p>
            <a:pPr marL="0" indent="0" algn="ctr">
              <a:buNone/>
            </a:pPr>
            <a:r>
              <a:rPr lang="en-US" sz="5865" dirty="0">
                <a:solidFill>
                  <a:srgbClr val="FFFFFF"/>
                </a:solidFill>
              </a:rPr>
              <a:t>Facebook Research</a:t>
            </a:r>
          </a:p>
          <a:p>
            <a:pPr marL="0" indent="0" algn="ctr">
              <a:buNone/>
            </a:pPr>
            <a:r>
              <a:rPr lang="en-US" sz="4000" b="0" i="0" dirty="0">
                <a:effectLst/>
                <a:latin typeface="DIN"/>
              </a:rPr>
              <a:t>distributing malware through images</a:t>
            </a:r>
          </a:p>
          <a:p>
            <a:pPr marL="0" indent="0" algn="ctr">
              <a:buNone/>
            </a:pPr>
            <a:endParaRPr lang="en-US" sz="5865" dirty="0">
              <a:solidFill>
                <a:srgbClr val="FFFFFF"/>
              </a:solidFill>
            </a:endParaRPr>
          </a:p>
          <a:p>
            <a:pPr marL="0" indent="0" algn="ctr">
              <a:buNone/>
            </a:pPr>
            <a:endParaRPr lang="en-US" sz="5865" dirty="0">
              <a:solidFill>
                <a:srgbClr val="FFFFFF"/>
              </a:solidFill>
            </a:endParaRPr>
          </a:p>
          <a:p>
            <a:pPr marL="0" indent="0" algn="ctr">
              <a:buNone/>
            </a:pPr>
            <a:endParaRPr lang="en-US" sz="5865" dirty="0">
              <a:solidFill>
                <a:srgbClr val="FFFFFF"/>
              </a:solidFill>
            </a:endParaRPr>
          </a:p>
        </p:txBody>
      </p:sp>
    </p:spTree>
    <p:extLst>
      <p:ext uri="{BB962C8B-B14F-4D97-AF65-F5344CB8AC3E}">
        <p14:creationId xmlns:p14="http://schemas.microsoft.com/office/powerpoint/2010/main" val="1762953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Test environment configuration</a:t>
            </a:r>
          </a:p>
        </p:txBody>
      </p:sp>
      <p:sp>
        <p:nvSpPr>
          <p:cNvPr id="3" name="Content Placeholder 2"/>
          <p:cNvSpPr>
            <a:spLocks noGrp="1"/>
          </p:cNvSpPr>
          <p:nvPr>
            <p:ph type="body" sz="quarter" idx="13"/>
          </p:nvPr>
        </p:nvSpPr>
        <p:spPr>
          <a:prstGeom prst="rect">
            <a:avLst/>
          </a:prstGeom>
        </p:spPr>
        <p:txBody>
          <a:bodyPr/>
          <a:lstStyle/>
          <a:p>
            <a:pPr marL="0" indent="0">
              <a:buNone/>
            </a:pPr>
            <a:r>
              <a:rPr lang="en-US" dirty="0"/>
              <a:t>In this workshop you will practice on a lab that you will setup on your computer. </a:t>
            </a:r>
          </a:p>
          <a:p>
            <a:pPr marL="0" indent="0">
              <a:buNone/>
            </a:pPr>
            <a:r>
              <a:rPr lang="en-US" dirty="0"/>
              <a:t>By using this labs you will learn all the hacking tools and techniques.</a:t>
            </a:r>
          </a:p>
          <a:p>
            <a:pPr marL="0" indent="0">
              <a:buNone/>
            </a:pPr>
            <a:endParaRPr lang="en-US" dirty="0"/>
          </a:p>
          <a:p>
            <a:pPr marL="0" indent="0">
              <a:buNone/>
            </a:pPr>
            <a:r>
              <a:rPr lang="en-US" dirty="0">
                <a:hlinkClick r:id="rId2"/>
              </a:rPr>
              <a:t>https://github.com/romanzaikin/defcon-training</a:t>
            </a:r>
            <a:r>
              <a:rPr lang="en-US" dirty="0"/>
              <a:t> </a:t>
            </a:r>
          </a:p>
          <a:p>
            <a:pPr marL="0" indent="0">
              <a:buNone/>
            </a:pPr>
            <a:r>
              <a:rPr lang="en-US" dirty="0"/>
              <a:t>(will be upload before the session)</a:t>
            </a:r>
          </a:p>
          <a:p>
            <a:pPr marL="0" indent="0">
              <a:buNone/>
            </a:pPr>
            <a:endParaRPr lang="en-US" dirty="0"/>
          </a:p>
          <a:p>
            <a:pPr marL="0" indent="0">
              <a:buNone/>
            </a:pPr>
            <a:r>
              <a:rPr lang="en-US" dirty="0"/>
              <a:t>Don’t have time to setup? Use our server at </a:t>
            </a:r>
            <a:r>
              <a:rPr lang="en-US" b="1" dirty="0">
                <a:hlinkClick r:id="rId3"/>
              </a:rPr>
              <a:t>https://rzcyber.com/</a:t>
            </a:r>
            <a:endParaRPr lang="en-US" b="1" dirty="0"/>
          </a:p>
          <a:p>
            <a:pPr marL="0" indent="0">
              <a:buNone/>
            </a:pPr>
            <a:endParaRPr lang="en-US" dirty="0"/>
          </a:p>
        </p:txBody>
      </p:sp>
    </p:spTree>
    <p:extLst>
      <p:ext uri="{BB962C8B-B14F-4D97-AF65-F5344CB8AC3E}">
        <p14:creationId xmlns:p14="http://schemas.microsoft.com/office/powerpoint/2010/main" val="2334176715"/>
      </p:ext>
    </p:extLst>
  </p:cSld>
  <p:clrMapOvr>
    <a:masterClrMapping/>
  </p:clrMapOvr>
</p:sld>
</file>

<file path=ppt/theme/theme1.xml><?xml version="1.0" encoding="utf-8"?>
<a:theme xmlns:a="http://schemas.openxmlformats.org/drawingml/2006/main" name="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CC301194-7A6A-4FF4-93CD-11736956EEED}" vid="{4D8B86B9-E402-4E63-BE8B-5BEE0A548D0F}"/>
    </a:ext>
  </a:extLst>
</a:theme>
</file>

<file path=ppt/theme/theme2.xml><?xml version="1.0" encoding="utf-8"?>
<a:theme xmlns:a="http://schemas.openxmlformats.org/drawingml/2006/main" name="2_cpr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pr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ank">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P2019_corptemp (002).potx [Read-Only]" id="{03AF6540-5F3C-4BFE-B8C1-660C8653B673}" vid="{87A63A60-C18B-4D90-834F-68695819A284}"/>
    </a:ext>
  </a:extLst>
</a:theme>
</file>

<file path=ppt/theme/theme5.xml><?xml version="1.0" encoding="utf-8"?>
<a:theme xmlns:a="http://schemas.openxmlformats.org/drawingml/2006/main" name="1_CP_CorpTemp2020 (1)">
  <a:themeElements>
    <a:clrScheme name="Custom 12">
      <a:dk1>
        <a:srgbClr val="4D4D4F"/>
      </a:dk1>
      <a:lt1>
        <a:srgbClr val="FFFFFF"/>
      </a:lt1>
      <a:dk2>
        <a:srgbClr val="920053"/>
      </a:dk2>
      <a:lt2>
        <a:srgbClr val="D51067"/>
      </a:lt2>
      <a:accent1>
        <a:srgbClr val="D51067"/>
      </a:accent1>
      <a:accent2>
        <a:srgbClr val="FF0000"/>
      </a:accent2>
      <a:accent3>
        <a:srgbClr val="FFC000"/>
      </a:accent3>
      <a:accent4>
        <a:srgbClr val="FF6600"/>
      </a:accent4>
      <a:accent5>
        <a:srgbClr val="B6DB19"/>
      </a:accent5>
      <a:accent6>
        <a:srgbClr val="002060"/>
      </a:accent6>
      <a:hlink>
        <a:srgbClr val="293896"/>
      </a:hlink>
      <a:folHlink>
        <a:srgbClr val="00B0F0"/>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Arial" panose="020B0604020202020204" pitchFamily="34" charset="0"/>
            <a:cs typeface="Arial" panose="020B0604020202020204" pitchFamily="34" charset="0"/>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3" id="{618ECDDB-D929-4510-A940-912DE9E6A437}" vid="{DC4871D6-64F3-4FE2-A789-CEC1023A02AE}"/>
    </a:ext>
  </a:extLst>
</a:theme>
</file>

<file path=ppt/theme/theme6.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3047</TotalTime>
  <Words>4200</Words>
  <Application>Microsoft Office PowerPoint</Application>
  <PresentationFormat>Custom</PresentationFormat>
  <Paragraphs>428</Paragraphs>
  <Slides>76</Slides>
  <Notes>10</Notes>
  <HiddenSlides>3</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76</vt:i4>
      </vt:variant>
    </vt:vector>
  </HeadingPairs>
  <TitlesOfParts>
    <vt:vector size="93" baseType="lpstr">
      <vt:lpstr>Advent Pro</vt:lpstr>
      <vt:lpstr>Arial</vt:lpstr>
      <vt:lpstr>Arial</vt:lpstr>
      <vt:lpstr>Calibri</vt:lpstr>
      <vt:lpstr>Calibri Light</vt:lpstr>
      <vt:lpstr>Ciscolight</vt:lpstr>
      <vt:lpstr>DIN</vt:lpstr>
      <vt:lpstr>Helvetica</vt:lpstr>
      <vt:lpstr>Open Sans</vt:lpstr>
      <vt:lpstr>roboto</vt:lpstr>
      <vt:lpstr>Segoe UI Light</vt:lpstr>
      <vt:lpstr>Wingdings</vt:lpstr>
      <vt:lpstr>CP_CorpTemp2020 (1)</vt:lpstr>
      <vt:lpstr>2_cpr Design</vt:lpstr>
      <vt:lpstr>3_cpr Design</vt:lpstr>
      <vt:lpstr>1_blank</vt:lpstr>
      <vt:lpstr>1_CP_CorpTemp2020 (1)</vt:lpstr>
      <vt:lpstr>PowerPoint Presentation</vt:lpstr>
      <vt:lpstr>PowerPoint Presentation</vt:lpstr>
      <vt:lpstr>PowerPoint Presentation</vt:lpstr>
      <vt:lpstr>PowerPoint Presentation</vt:lpstr>
      <vt:lpstr>PowerPoint Presentation</vt:lpstr>
      <vt:lpstr>PowerPoint Presentation</vt:lpstr>
      <vt:lpstr>Training Overview</vt:lpstr>
      <vt:lpstr>Case Study (How research is done)</vt:lpstr>
      <vt:lpstr>Test environment configuration</vt:lpstr>
      <vt:lpstr>Penetration Testing Types</vt:lpstr>
      <vt:lpstr>Research</vt:lpstr>
      <vt:lpstr>Burp Suite</vt:lpstr>
      <vt:lpstr>Burp Suite</vt:lpstr>
      <vt:lpstr>OWASP TOP 10</vt:lpstr>
      <vt:lpstr>A10 Insufficient Logging &amp; Monitoring</vt:lpstr>
      <vt:lpstr>Path and Information Disclosure</vt:lpstr>
      <vt:lpstr>A10 - Challenge</vt:lpstr>
      <vt:lpstr>A10 - Is the Application Vulnerable?</vt:lpstr>
      <vt:lpstr>A10 - How to Prevent</vt:lpstr>
      <vt:lpstr>A9 - Using Components with known vulnerabilities</vt:lpstr>
      <vt:lpstr>A9 - Challenge</vt:lpstr>
      <vt:lpstr>A9 - Is the Application Vulnerable?</vt:lpstr>
      <vt:lpstr>A9 - How to Prevent?</vt:lpstr>
      <vt:lpstr>A8 - Insecure Deserialization</vt:lpstr>
      <vt:lpstr>A8 - Demonstration</vt:lpstr>
      <vt:lpstr>A8 - Is the Application Vulnerable?</vt:lpstr>
      <vt:lpstr>A8 - How to Prevent?</vt:lpstr>
      <vt:lpstr>A7 - Cross-Site Scripting </vt:lpstr>
      <vt:lpstr>Case Study (XSS in DJI)</vt:lpstr>
      <vt:lpstr>A7 - Challenge</vt:lpstr>
      <vt:lpstr>A7 - Cross-Site Scripting </vt:lpstr>
      <vt:lpstr>A7 - Cross-Site Scripting </vt:lpstr>
      <vt:lpstr>Case Study (Open Redirect Example)</vt:lpstr>
      <vt:lpstr>A7 - Cross-Site Scripting </vt:lpstr>
      <vt:lpstr>Content Security Policy</vt:lpstr>
      <vt:lpstr>A7 - Cross-Site Scripting </vt:lpstr>
      <vt:lpstr>A7 - How to Prevent?</vt:lpstr>
      <vt:lpstr>A6 - Security Misconfiguration</vt:lpstr>
      <vt:lpstr>Clickjacking</vt:lpstr>
      <vt:lpstr>CORS</vt:lpstr>
      <vt:lpstr>Same Origin Policy (SOP)</vt:lpstr>
      <vt:lpstr>Same Origin Policy (SOP) Rules</vt:lpstr>
      <vt:lpstr>A6 - Challenge</vt:lpstr>
      <vt:lpstr>Cross-Site Request Forgery</vt:lpstr>
      <vt:lpstr>A6 - Challenge</vt:lpstr>
      <vt:lpstr>A6 - Is the Application Vulnerable?</vt:lpstr>
      <vt:lpstr>A6 - How to Prevent?</vt:lpstr>
      <vt:lpstr>Case Study (Demo in Amazon Alexa)</vt:lpstr>
      <vt:lpstr>A5 - Broken Access Control</vt:lpstr>
      <vt:lpstr>Parameter tampering</vt:lpstr>
      <vt:lpstr>LFI/RFI/SSRF</vt:lpstr>
      <vt:lpstr>A5 - Challenge</vt:lpstr>
      <vt:lpstr>A5 - Is the Application Vulnerable?</vt:lpstr>
      <vt:lpstr>A5 - How to Prevent?</vt:lpstr>
      <vt:lpstr>A4 - XML External Entities (XXE)</vt:lpstr>
      <vt:lpstr>Case Study (XXE Demo in Android Studio)</vt:lpstr>
      <vt:lpstr>A4 - Challenge</vt:lpstr>
      <vt:lpstr>A4 - Is the Application Vulnerable?</vt:lpstr>
      <vt:lpstr>A4 - How to Prevent?</vt:lpstr>
      <vt:lpstr>A3 - Sensitive Data Exposure</vt:lpstr>
      <vt:lpstr>A3 - Challenge</vt:lpstr>
      <vt:lpstr>A3 - Is the Application Vulnerable?</vt:lpstr>
      <vt:lpstr>A3 - How to Prevent</vt:lpstr>
      <vt:lpstr>A2 - Broken Authentication</vt:lpstr>
      <vt:lpstr>Case Study (Auth0 Bypass in LG)</vt:lpstr>
      <vt:lpstr>A3 - Challenge</vt:lpstr>
      <vt:lpstr>Insufficient anti automation</vt:lpstr>
      <vt:lpstr>A2 - Is the Application Vulnerable?</vt:lpstr>
      <vt:lpstr>A2 - How to Prevent?</vt:lpstr>
      <vt:lpstr>A1 - Injection</vt:lpstr>
      <vt:lpstr>SQL Injection</vt:lpstr>
      <vt:lpstr>NoSQL Injection</vt:lpstr>
      <vt:lpstr>A1 - Is the Application Vulnerable?</vt:lpstr>
      <vt:lpstr>A1 - How to Prevent?</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TAL EISNER</dc:creator>
  <cp:lastModifiedBy>roman roman</cp:lastModifiedBy>
  <cp:revision>421</cp:revision>
  <cp:lastPrinted>2013-06-12T23:53:29Z</cp:lastPrinted>
  <dcterms:created xsi:type="dcterms:W3CDTF">2020-06-07T11:58:33Z</dcterms:created>
  <dcterms:modified xsi:type="dcterms:W3CDTF">2021-08-02T11:37:32Z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InternalUse</vt:lpwstr>
  </property>
  <property fmtid="{D5CDD505-2E9C-101B-9397-08002B2CF9AE}" pid="3" name="ClassificationDisplay">
    <vt:lpwstr>[Internal Use] for Check Point employees</vt:lpwstr>
  </property>
  <property fmtid="{D5CDD505-2E9C-101B-9397-08002B2CF9AE}" pid="4" name="ClassificationEntries">
    <vt:lpwstr>50</vt:lpwstr>
  </property>
  <property fmtid="{D5CDD505-2E9C-101B-9397-08002B2CF9AE}" pid="5" name="Classification_1">
    <vt:lpwstr>WGB8ZnR5dHdGZkpmfmpwanSJPnOXICeDOz0rm46QczeDLSQubzs0Nj4nVFE=</vt:lpwstr>
  </property>
  <property fmtid="{D5CDD505-2E9C-101B-9397-08002B2CF9AE}" pid="6" name="Classification_2">
    <vt:lpwstr>WGB8ZnR5dHdGZEpifGp2YXSJPnOGKjqRIDAtgZ+dKSlIOjUgNYJfIS8pJSpATw==</vt:lpwstr>
  </property>
  <property fmtid="{D5CDD505-2E9C-101B-9397-08002B2CF9AE}" pid="7" name="Classification_3">
    <vt:lpwstr>WGB8ZnR5dHdGZEpifGp2Z3SJPnOVNzuDLDc8io9POjWWKS5+hjkhMjRcVA==</vt:lpwstr>
  </property>
  <property fmtid="{D5CDD505-2E9C-101B-9397-08002B2CF9AE}" pid="8" name="Classification_4">
    <vt:lpwstr>WGB8ZnR5dHdGZEpifGp2ZHSJPnONLDOfJS1oPY6HPDeaKzEgMFKWg5qNj1oiLyQ0NEBC</vt:lpwstr>
  </property>
  <property fmtid="{D5CDD505-2E9C-101B-9397-08002B2CF9AE}" pid="9" name="Classification_5">
    <vt:lpwstr>WGB1f2l7dXVVd0FidWJ8aGduU4mIfoaSOiA6hoiALSFIOjUgNYJfIS8pJSpATw==</vt:lpwstr>
  </property>
  <property fmtid="{D5CDD505-2E9C-101B-9397-08002B2CF9AE}" pid="10" name="Verifier">
    <vt:lpwstr>JCEwLDQnJCgzJJU=</vt:lpwstr>
  </property>
  <property fmtid="{D5CDD505-2E9C-101B-9397-08002B2CF9AE}" pid="11" name="PolicyName">
    <vt:lpwstr>JCEwLDQnJChGgoM3</vt:lpwstr>
  </property>
  <property fmtid="{D5CDD505-2E9C-101B-9397-08002B2CF9AE}" pid="12" name="Version">
    <vt:lpwstr>Xw==</vt:lpwstr>
  </property>
  <property fmtid="{D5CDD505-2E9C-101B-9397-08002B2CF9AE}" pid="13" name="PolicyID">
    <vt:lpwstr>Xn1xLyMoIHRLbpYweH1xM2BqXnAmIDFaeWN5i1lCenBEeich</vt:lpwstr>
  </property>
  <property fmtid="{D5CDD505-2E9C-101B-9397-08002B2CF9AE}" pid="14" name="DomainID">
    <vt:lpwstr>XX90eXZ5dXRLZ0Bif311YmRpXnh1dWRaeWR4X1tEeHVDeHV1</vt:lpwstr>
  </property>
  <property fmtid="{D5CDD505-2E9C-101B-9397-08002B2CF9AE}" pid="15" name="HText">
    <vt:lpwstr>NoYqPSM7KyWKdyUhKo1lNDsrU4stIDecaYQnhoWAaCCeOCkqLYyBgA==</vt:lpwstr>
  </property>
  <property fmtid="{D5CDD505-2E9C-101B-9397-08002B2CF9AE}" pid="16" name="FText">
    <vt:lpwstr>NoYqPSM7KyWKdyUhKo1lNDsrU4stIDecaYQnhoWAaCCeOCkqLYyBgA==</vt:lpwstr>
  </property>
  <property fmtid="{D5CDD505-2E9C-101B-9397-08002B2CF9AE}" pid="17" name="WMark">
    <vt:lpwstr/>
  </property>
  <property fmtid="{D5CDD505-2E9C-101B-9397-08002B2CF9AE}" pid="18" name="Set">
    <vt:lpwstr>OT0xLA==</vt:lpwstr>
  </property>
  <property fmtid="{D5CDD505-2E9C-101B-9397-08002B2CF9AE}" pid="19" name="Classification_6">
    <vt:lpwstr>W2B1eml7dXVVd0FidWR8aGZpU4mIfoaSOiA6hoiALSFILC4wJoaAkj+PjISTlJGalp6GQZOKn08tLiY8OigtIFY=</vt:lpwstr>
  </property>
  <property fmtid="{D5CDD505-2E9C-101B-9397-08002B2CF9AE}" pid="20" name="Classification_7">
    <vt:lpwstr>VWBzZnR5dHBGbkphfmp0anSYPnOGKjqRIDAtgZ+dKSlIKy8sNSmHm5qPj5Gflo+BUZOdgksmOD0oSDcrOSA=</vt:lpwstr>
  </property>
  <property fmtid="{D5CDD505-2E9C-101B-9397-08002B2CF9AE}" pid="21" name="Classification_8">
    <vt:lpwstr>VWBzZnR5dHBGbkpneGp0ZHSYPnOVNzuDLDc8io9PKy+aKYUmPIyHmI+DjY+EUYKakksxJTkkXzAsKT8=</vt:lpwstr>
  </property>
  <property fmtid="{D5CDD505-2E9C-101B-9397-08002B2CF9AE}" pid="22" name="Classification_9">
    <vt:lpwstr>VWBzZnR5dHBGZkBofmB/YGZ5MoV+jT2QITgxTzmROzGBISYxMY1fkJWFhSGTl4SWlICdhp6RXJeGiEgtPyUtPSIyMzs=</vt:lpwstr>
  </property>
  <property fmtid="{D5CDD505-2E9C-101B-9397-08002B2CF9AE}" pid="23" name="Classification_10">
    <vt:lpwstr>VWB8ZnR5dHBGZkpnfWp2YnSJPnOGKjqRIDAtgZ+dKSlIKy8sNSmHm5qPj5Gflo+BUZOdgksmOD0oSDcrOSA=</vt:lpwstr>
  </property>
  <property fmtid="{D5CDD505-2E9C-101B-9397-08002B2CF9AE}" pid="24" name="Classification_11">
    <vt:lpwstr>VWB8ZnR5dHBGZkpne2p3ZHSJPnOVNzuDLDc8io9PKy+aKYUmPIyHmI+DjY+EUYKakksxJTkkXzAsKT8=</vt:lpwstr>
  </property>
  <property fmtid="{D5CDD505-2E9C-101B-9397-08002B2CF9AE}" pid="25" name="Classification_12">
    <vt:lpwstr>VGB9ZnR5dHBGY0pgd2p0a3SJPnOGKjqRIDAtgZ+dKSlIKy8sNSmHm5qPj5Gflo+BUZOdgksmOD0oSD5YQlxcPVZH</vt:lpwstr>
  </property>
  <property fmtid="{D5CDD505-2E9C-101B-9397-08002B2CF9AE}" pid="26" name="Classification_13">
    <vt:lpwstr>VGB9ZnR5dHBGY0pgd2p2YXSJPnOVNzuDLDc8io9PKy+aKYUmPIyHmI+DjY+EUYKakksxJTkkXzlfUkNeWFxc</vt:lpwstr>
  </property>
  <property fmtid="{D5CDD505-2E9C-101B-9397-08002B2CF9AE}" pid="27" name="Classification_14">
    <vt:lpwstr>XH5re3Zmd3RXY1BhdWVyaGRgU5iIfpeYJzIhi46aPCySJH4mPoCFM5yEgYKbj46ckYRcjJ+ISTcjLDJDOFpbIFZaT0Y=</vt:lpwstr>
  </property>
  <property fmtid="{D5CDD505-2E9C-101B-9397-08002B2CF9AE}" pid="28" name="Classification_15">
    <vt:lpwstr>XH5re3Zmd3RXY1BmdWBxaGVuU5iIfoSFJiAtjJ+RLH6QIiwklIqMlpyHlI6ZkZVbnJ+fVDMvOzVEKEVZRVxBIFc=</vt:lpwstr>
  </property>
  <property fmtid="{D5CDD505-2E9C-101B-9397-08002B2CF9AE}" pid="29" name="Classification_16">
    <vt:lpwstr>XH1rfWl7dXVSd0FidWF8aGZhU4mIfoaSOiA6hoiALSFIKy8sNSmHm5qPj5Gflo+BUZOdgksmOD0oSD5YQlxcPVZG</vt:lpwstr>
  </property>
  <property fmtid="{D5CDD505-2E9C-101B-9397-08002B2CF9AE}" pid="30" name="Classification_17">
    <vt:lpwstr>XH1rfWl7dXVSd0FidWF8aGdhU4mIfoSFJiAtjJ+RLH6QIiwklIqMlpyHlI6ZkZVbnJ+fVDMvOzVEKEVZRVxBIFc=</vt:lpwstr>
  </property>
  <property fmtid="{D5CDD505-2E9C-101B-9397-08002B2CF9AE}" pid="31" name="Classification_18">
    <vt:lpwstr>XH1rfWl7dXVSd0FidWNzaGFpU4mIfpeYJzIhi46aPCySJH4mPoCFM5yEgYKbj46ckYRcjJ+ISTcjLDJDOFpbIFZaT0Y=</vt:lpwstr>
  </property>
  <property fmtid="{D5CDD505-2E9C-101B-9397-08002B2CF9AE}" pid="32" name="Classification_19">
    <vt:lpwstr>XH1rfWl7dXVSd0FidWN9aGRtU4mIfoSFJiAtjJ+RLH6QIiwklIqMlpyHlI6ZkZVbnJ+fVDMvOzVEKEVZRVxBIFc=</vt:lpwstr>
  </property>
  <property fmtid="{D5CDD505-2E9C-101B-9397-08002B2CF9AE}" pid="33" name="Classification_20">
    <vt:lpwstr>XH1rcWl7dXVSd0NofmR/Z2x5I4V+iztXijgpnJidLiyQKTEsO4dfmYuEi4yAjI41nJiXjJuVnZ2HkV2NmoFXWjI/MDogLCBPLiAvOENc</vt:lpwstr>
  </property>
  <property fmtid="{D5CDD505-2E9C-101B-9397-08002B2CF9AE}" pid="34" name="Classification_21">
    <vt:lpwstr>XH1reHBmd3RXY1Bjf2p1ZW5sQWiEiG8lLCc8nYKXPCCXc36PgCErPi8/K0w0Oi05T0E=</vt:lpwstr>
  </property>
  <property fmtid="{D5CDD505-2E9C-101B-9397-08002B2CF9AE}" pid="35" name="Classification_22">
    <vt:lpwstr>XH1reHBmd3RXY1Bjf2p1am5pR2iEiG8nOzs8ioiALSFIIjEtO4SUgJAsh4mVnIqFkJmcm16GnZlSLycmOiE8QylaOzI8M19T</vt:lpwstr>
  </property>
  <property fmtid="{D5CDD505-2E9C-101B-9397-08002B2CF9AE}" pid="36" name="Classification_23">
    <vt:lpwstr>XH1re3Nmd3RXY1BjfWpxYm5rR2iViG85JnSLg4qHOyyVISYkIICLnUSei4SZjCGWl5WRhICKm5qdS5CBmFc/US41Pjw6LQ==</vt:lpwstr>
  </property>
  <property fmtid="{D5CDD505-2E9C-101B-9397-08002B2CF9AE}" pid="37" name="Classification_24">
    <vt:lpwstr>XGB1cGl7dXVTd0FidWN3aGBqU4mIfoaSOiA6hoiALSFIc4aPnShJPklbVFFdT1A=</vt:lpwstr>
  </property>
  <property fmtid="{D5CDD505-2E9C-101B-9397-08002B2CF9AE}" pid="38" name="Classification_25">
    <vt:lpwstr>XGB1cGl7dXVTd0FidWR8aGZvU4mIfoSFJiAtjJ+RLH6QIiwklIqMlpyHlI6ZkZVbnJ+fVDMvOzVEKEVZRVxBIFc=</vt:lpwstr>
  </property>
  <property fmtid="{D5CDD505-2E9C-101B-9397-08002B2CF9AE}" pid="39" name="Classification_26">
    <vt:lpwstr>XGB1cGl7dXVTd0FidWV1aGdrU4mIfpeYJzIhi46aPCySJH4mPoCFM5yEgYKbj46ckYRcjJ+ISTcjLDJDOFpbIFZaT0Y=</vt:lpwstr>
  </property>
  <property fmtid="{D5CDD505-2E9C-101B-9397-08002B2CF9AE}" pid="40" name="Classification_27">
    <vt:lpwstr>XGB1cGl7dXVTd0FidWV0aGZgU4mIfoSFJiAtjJ+RLH6QIiwklIqMlpyHlI6ZkZVbnJ+fVDMvOzVEKEVZRVxBIFc=</vt:lpwstr>
  </property>
  <property fmtid="{D5CDD505-2E9C-101B-9397-08002B2CF9AE}" pid="41" name="Classification_28">
    <vt:lpwstr>XGB2eWl7dXVTd0lofml/Ymx5MoV+iztXijgpnJidLiyQKTEsO4dfkJWFhSGTl4SWlICdhp6RXJeGiEgtPyUtPStBSEdAUl9T</vt:lpwstr>
  </property>
  <property fmtid="{D5CDD505-2E9C-101B-9397-08002B2CF9AE}" pid="42" name="Classification_29">
    <vt:lpwstr>XGB2eWl7dXVTd0lofWd/Y2d5MoV+lzGEPSYhjJ+RLH5Ii4+MlUQpRUhcVExATg==</vt:lpwstr>
  </property>
  <property fmtid="{D5CDD505-2E9C-101B-9397-08002B2CF9AE}" pid="43" name="Classification_30">
    <vt:lpwstr>XGB2eWl7dXVTd0lofWh/Z2x5MoV+iztXijgpnJidLiyQKTEsO4dfkJWFhSGTl4SWlICdhp6RXJeGiEgtPyUtPStBSEdAUl9T</vt:lpwstr>
  </property>
  <property fmtid="{D5CDD505-2E9C-101B-9397-08002B2CF9AE}" pid="44" name="Classification_31">
    <vt:lpwstr>XGB2eWl7dXVTd0lofGR/YWd5MoV+lzGEPSYhjJ+RLH5Ii4+MlUQpRUhcVExATg==</vt:lpwstr>
  </property>
  <property fmtid="{D5CDD505-2E9C-101B-9397-08002B2CF9AE}" pid="45" name="Classification_32">
    <vt:lpwstr>XGB2eWl7dXVTd0lofGV/Ym15MoV+iztXijgpnJidLiyQKTEsO4dfkJWFhSGTl4SWlICdhp6RXJeGiEgtPyUtPStBSEdAUl9T</vt:lpwstr>
  </property>
  <property fmtid="{D5CDD505-2E9C-101B-9397-08002B2CF9AE}" pid="46" name="Classification_33">
    <vt:lpwstr>XGB2eWl7dXVTd0loe2B/Y2R5MoV+lzGEPSYhjJ+RLH5Ii4+MlUQpRUhcVExATg==</vt:lpwstr>
  </property>
  <property fmtid="{D5CDD505-2E9C-101B-9397-08002B2CF9AE}" pid="47" name="Classification_34">
    <vt:lpwstr>XGB2eWl7dXVTd0loe2J/YWZ5MoV+iztXijgpnJidLiyQKTEsO4dfkJWFhSGTl4SWlICdhp6RXJeGiEgtPyUtPStBSEdAUl9T</vt:lpwstr>
  </property>
  <property fmtid="{D5CDD505-2E9C-101B-9397-08002B2CF9AE}" pid="48" name="Classification_35">
    <vt:lpwstr>XGB2eWl7dXVTd0Fof2F/Z2d5I4V+lzGEPSYhjJ+RLH5Ii4+MlUQpRUhcVExATg==</vt:lpwstr>
  </property>
  <property fmtid="{D5CDD505-2E9C-101B-9397-08002B2CF9AE}" pid="49" name="Classification_36">
    <vt:lpwstr>XGB2eWl7dXVTd0FoemB/Ymd5I4V+iztXijgpnJidLiyQKTEsO4dfmYuEi4yAjI41nJiXjJuVnZ2HkV2NmoFXWjI/MDogLCBPLiAvOENc</vt:lpwstr>
  </property>
  <property fmtid="{D5CDD505-2E9C-101B-9397-08002B2CF9AE}" pid="50" name="Classification_37">
    <vt:lpwstr>XGB2eWl7dXVTd0Nofmd/Y2B5I4V+lzGEPSYhjJ+RLH5Ii4+MlUQpRUhcVExATg==</vt:lpwstr>
  </property>
  <property fmtid="{D5CDD505-2E9C-101B-9397-08002B2CF9AE}" pid="51" name="Classification_38">
    <vt:lpwstr>XGB2eWl7dXVTd0Nofmd/YGV5I4V+iztXijgpnJidLiyQKTEsO4dfkJWFhSGTl4SWlICdhp6RXJeGiEgtPyUtPStBSEdAUl9T</vt:lpwstr>
  </property>
  <property fmtid="{D5CDD505-2E9C-101B-9397-08002B2CF9AE}" pid="52" name="Classification_39">
    <vt:lpwstr>XGB2eWl7dXVTd0NofGZ/Y2N5I4V+lzGEPSYhjJ+RLH5IgpGNmyQ0IDBBICQ8M1FE</vt:lpwstr>
  </property>
  <property fmtid="{D5CDD505-2E9C-101B-9397-08002B2CF9AE}" pid="53" name="Classification_40">
    <vt:lpwstr>XGB2eWl7dXVTd0dof2Z/YWd5I4V+iztXijgpnJidLiyQKTEsO4dfkJWFhSGTl4SWlICdhp6RXJeGiEgtPyUtPStBSEdAUl9T</vt:lpwstr>
  </property>
  <property fmtid="{D5CDD505-2E9C-101B-9397-08002B2CF9AE}" pid="54" name="Classification_41">
    <vt:lpwstr>XGB2eGl7dXVTd0lofmd/ZmN5MoV+lzGEPSYhjJ+RLH5Ii4+MlUQpRUhcVExATg==</vt:lpwstr>
  </property>
  <property fmtid="{D5CDD505-2E9C-101B-9397-08002B2CF9AE}" pid="55" name="Classification_42">
    <vt:lpwstr>XGB2eGl7dXVTd0FidWF2aGFuU4mIfpqYaZckjpiHISOaKyQxPYaKSJyGjYAwnImQnJuCgJmLhlqKip5VNiYlUUs6SUBAT0JSWw==</vt:lpwstr>
  </property>
  <property fmtid="{D5CDD505-2E9C-101B-9397-08002B2CF9AE}" pid="56" name="Classification_43">
    <vt:lpwstr>XGB2eGl7dXVTd0FidWFxaGdgU4mIfoaSOiA6hoiALSFIKy8sNSmHm5qPj5Gflo+BUZOdgksmOD0oSD5YQlxcPVZG</vt:lpwstr>
  </property>
  <property fmtid="{D5CDD505-2E9C-101B-9397-08002B2CF9AE}" pid="57" name="Classification_44">
    <vt:lpwstr>XGB2eGl7dXVTd0FidWFwaGFvU4mIfoSFJiAtjJ+RLH6QIiwklIqMlpyHlI6ZkZVbnJ+fVDMvOzVEKEVZRVxBIFc=</vt:lpwstr>
  </property>
  <property fmtid="{D5CDD505-2E9C-101B-9397-08002B2CF9AE}" pid="58" name="Classification_45">
    <vt:lpwstr>XGB2eGl7dXVTd0FidWFyaGRhU4mIfpqYaZckjpiHISOaKyQxPYaKSJyGjYAwnImQnJuCgJmLhlqKip5VNiYlUUs6SUBAT0JSWw==</vt:lpwstr>
  </property>
  <property fmtid="{D5CDD505-2E9C-101B-9397-08002B2CF9AE}" pid="59" name="Classification_46">
    <vt:lpwstr>XGB2cWl7dXVTd0FidWN3aGdtU4mIfpeYJzIhi46aPCySJH4mPoCFM5yEgYKbj46ckYRcjJ+ISTcjLDJDOFpbIFZaT0Y=</vt:lpwstr>
  </property>
  <property fmtid="{D5CDD505-2E9C-101B-9397-08002B2CF9AE}" pid="60" name="Classification_47">
    <vt:lpwstr>XGB2cWl7dXVTd0FidWN3aGBhU4mIfoSFJiAtjJ+RLH6QIiwklIqMlpyHlI6ZkZVbnJ+fVDMvOzVEKEVZRVxBIFc=</vt:lpwstr>
  </property>
  <property fmtid="{D5CDD505-2E9C-101B-9397-08002B2CF9AE}" pid="61" name="Classification_48">
    <vt:lpwstr>XGB2cWl7dXVTd0FidWN3aGFuU4mIfpqYaZckjpiHISOaKyQxPYaKSJyGjYAwnImQnJuCgJmLhlqKip5VNiYlUUs6SUBAT0JSWw==</vt:lpwstr>
  </property>
  <property fmtid="{D5CDD505-2E9C-101B-9397-08002B2CF9AE}" pid="62" name="Classification_49">
    <vt:lpwstr>XGB2cWl7dXVTd0FidWN2aGRqU4mIfoaSOiA6hoiALSFIKy8sNSmHm5qPj5Gflo+BUZOdgksmOD0oSD5YQlxcPVZG</vt:lpwstr>
  </property>
  <property fmtid="{D5CDD505-2E9C-101B-9397-08002B2CF9AE}" pid="63" name="Classification_50">
    <vt:lpwstr>XGB2cWl7dXVTd0FidWN2aGRgU4mIfoSFJiAtjJ+RLH6QIiwklIqMlpyHlI6ZkZVbnJ+fVDMvOzVEKEVZRVxBIFc=</vt:lpwstr>
  </property>
  <property fmtid="{D5CDD505-2E9C-101B-9397-08002B2CF9AE}" pid="64" name="lqminfo">
    <vt:i4>3</vt:i4>
  </property>
  <property fmtid="{D5CDD505-2E9C-101B-9397-08002B2CF9AE}" pid="65" name="lqmsess">
    <vt:lpwstr>1a5f720e-7d00-4620-88a5-38245ece3927</vt:lpwstr>
  </property>
</Properties>
</file>